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6" r:id="rId3"/>
    <p:sldId id="267" r:id="rId4"/>
    <p:sldId id="268" r:id="rId5"/>
    <p:sldId id="263" r:id="rId6"/>
    <p:sldId id="259" r:id="rId7"/>
    <p:sldId id="260" r:id="rId8"/>
    <p:sldId id="265" r:id="rId9"/>
    <p:sldId id="266" r:id="rId10"/>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DCD"/>
    <a:srgbClr val="FF0000"/>
    <a:srgbClr val="FF6600"/>
    <a:srgbClr val="FFCC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0" d="100"/>
          <a:sy n="110" d="100"/>
        </p:scale>
        <p:origin x="-204" y="1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C4EC8-9CD3-48BD-9428-559A7A97639A}" type="datetimeFigureOut">
              <a:rPr lang="es-ES" smtClean="0"/>
              <a:pPr/>
              <a:t>25/09/2015</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C543D-A029-4192-BF6B-8D931C7189C5}" type="slidenum">
              <a:rPr lang="es-ES" smtClean="0"/>
              <a:pPr/>
              <a:t>‹Nº›</a:t>
            </a:fld>
            <a:endParaRPr lang="es-ES"/>
          </a:p>
        </p:txBody>
      </p:sp>
    </p:spTree>
    <p:extLst>
      <p:ext uri="{BB962C8B-B14F-4D97-AF65-F5344CB8AC3E}">
        <p14:creationId xmlns:p14="http://schemas.microsoft.com/office/powerpoint/2010/main" val="424588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0DC543D-A029-4192-BF6B-8D931C7189C5}" type="slidenum">
              <a:rPr lang="es-ES" smtClean="0"/>
              <a:pPr/>
              <a:t>5</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0DC543D-A029-4192-BF6B-8D931C7189C5}" type="slidenum">
              <a:rPr lang="es-ES" smtClean="0"/>
              <a:pPr/>
              <a:t>6</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0DC543D-A029-4192-BF6B-8D931C7189C5}" type="slidenum">
              <a:rPr lang="es-ES" smtClean="0"/>
              <a:pPr/>
              <a:t>7</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0DC543D-A029-4192-BF6B-8D931C7189C5}" type="slidenum">
              <a:rPr lang="es-ES" smtClean="0"/>
              <a:pPr/>
              <a:t>8</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0DC543D-A029-4192-BF6B-8D931C7189C5}"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238905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107002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415819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181968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226392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263775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157550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388577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385689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333000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6F892F-0CE7-43D5-8BFE-3C6B2DCEB11A}" type="datetimeFigureOut">
              <a:rPr lang="es-ES" smtClean="0"/>
              <a:pPr/>
              <a:t>25/09/2015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1A398BE-1F48-4633-821E-C22E121D2602}" type="slidenum">
              <a:rPr lang="es-ES" smtClean="0"/>
              <a:pPr/>
              <a:t>‹Nº›</a:t>
            </a:fld>
            <a:endParaRPr lang="es-ES"/>
          </a:p>
        </p:txBody>
      </p:sp>
    </p:spTree>
    <p:extLst>
      <p:ext uri="{BB962C8B-B14F-4D97-AF65-F5344CB8AC3E}">
        <p14:creationId xmlns:p14="http://schemas.microsoft.com/office/powerpoint/2010/main" val="3131537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66F892F-0CE7-43D5-8BFE-3C6B2DCEB11A}" type="datetimeFigureOut">
              <a:rPr lang="es-ES" smtClean="0"/>
              <a:pPr/>
              <a:t>25/09/2015</a:t>
            </a:fld>
            <a:endParaRPr lang="es-ES"/>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A398BE-1F48-4633-821E-C22E121D2602}" type="slidenum">
              <a:rPr lang="es-ES" smtClean="0"/>
              <a:pPr/>
              <a:t>‹Nº›</a:t>
            </a:fld>
            <a:endParaRPr lang="es-ES"/>
          </a:p>
        </p:txBody>
      </p:sp>
    </p:spTree>
    <p:extLst>
      <p:ext uri="{BB962C8B-B14F-4D97-AF65-F5344CB8AC3E}">
        <p14:creationId xmlns:p14="http://schemas.microsoft.com/office/powerpoint/2010/main" val="3799596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gi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gi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jpe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3.png"/><Relationship Id="rId5" Type="http://schemas.openxmlformats.org/officeDocument/2006/relationships/image" Target="../media/image3.gif"/><Relationship Id="rId10" Type="http://schemas.openxmlformats.org/officeDocument/2006/relationships/image" Target="../media/image12.png"/><Relationship Id="rId4" Type="http://schemas.openxmlformats.org/officeDocument/2006/relationships/image" Target="../media/image2.jpe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4.jpeg"/><Relationship Id="rId7" Type="http://schemas.openxmlformats.org/officeDocument/2006/relationships/image" Target="../media/image16.png"/><Relationship Id="rId12"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6.png"/><Relationship Id="rId5" Type="http://schemas.openxmlformats.org/officeDocument/2006/relationships/image" Target="../media/image3.gif"/><Relationship Id="rId10" Type="http://schemas.openxmlformats.org/officeDocument/2006/relationships/image" Target="../media/image19.png"/><Relationship Id="rId4" Type="http://schemas.openxmlformats.org/officeDocument/2006/relationships/image" Target="../media/image2.jpe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3" Type="http://schemas.openxmlformats.org/officeDocument/2006/relationships/image" Target="../media/image4.jpe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25.png"/><Relationship Id="rId5" Type="http://schemas.openxmlformats.org/officeDocument/2006/relationships/image" Target="../media/image3.gif"/><Relationship Id="rId10" Type="http://schemas.openxmlformats.org/officeDocument/2006/relationships/image" Target="../media/image24.png"/><Relationship Id="rId4" Type="http://schemas.openxmlformats.org/officeDocument/2006/relationships/image" Target="../media/image2.jpeg"/><Relationship Id="rId9" Type="http://schemas.openxmlformats.org/officeDocument/2006/relationships/image" Target="../media/image23.png"/><Relationship Id="rId1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EVENTOS.jpg"/>
          <p:cNvPicPr>
            <a:picLocks noChangeAspect="1"/>
          </p:cNvPicPr>
          <p:nvPr/>
        </p:nvPicPr>
        <p:blipFill rotWithShape="1">
          <a:blip r:embed="rId2" cstate="print">
            <a:extLst>
              <a:ext uri="{28A0092B-C50C-407E-A947-70E740481C1C}">
                <a14:useLocalDpi xmlns:a14="http://schemas.microsoft.com/office/drawing/2010/main" val="0"/>
              </a:ext>
            </a:extLst>
          </a:blip>
          <a:srcRect t="1975" b="23025"/>
          <a:stretch/>
        </p:blipFill>
        <p:spPr>
          <a:xfrm>
            <a:off x="0" y="0"/>
            <a:ext cx="9144000" cy="5143500"/>
          </a:xfrm>
          <a:prstGeom prst="rect">
            <a:avLst/>
          </a:prstGeom>
        </p:spPr>
      </p:pic>
    </p:spTree>
    <p:extLst>
      <p:ext uri="{BB962C8B-B14F-4D97-AF65-F5344CB8AC3E}">
        <p14:creationId xmlns:p14="http://schemas.microsoft.com/office/powerpoint/2010/main" val="1955141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55776" y="-20538"/>
            <a:ext cx="6210703" cy="1102519"/>
          </a:xfrm>
        </p:spPr>
        <p:txBody>
          <a:bodyPr>
            <a:normAutofit/>
          </a:bodyPr>
          <a:lstStyle/>
          <a:p>
            <a:pPr algn="l"/>
            <a:r>
              <a:rPr lang="es-ES" sz="3200" dirty="0" smtClean="0">
                <a:solidFill>
                  <a:srgbClr val="595959"/>
                </a:solidFill>
                <a:latin typeface="Avenir Black"/>
                <a:cs typeface="Avenir Black"/>
              </a:rPr>
              <a:t>II Edición Premios DEC</a:t>
            </a:r>
            <a:endParaRPr lang="es-ES" sz="3200" dirty="0">
              <a:solidFill>
                <a:srgbClr val="595959"/>
              </a:solidFill>
              <a:latin typeface="Avenir Black"/>
              <a:cs typeface="Avenir Black"/>
            </a:endParaRPr>
          </a:p>
        </p:txBody>
      </p:sp>
      <p:sp>
        <p:nvSpPr>
          <p:cNvPr id="3" name="2 Subtítulo"/>
          <p:cNvSpPr>
            <a:spLocks noGrp="1"/>
          </p:cNvSpPr>
          <p:nvPr>
            <p:ph type="subTitle" idx="1"/>
          </p:nvPr>
        </p:nvSpPr>
        <p:spPr>
          <a:xfrm>
            <a:off x="2598519" y="1347614"/>
            <a:ext cx="6365969" cy="1314450"/>
          </a:xfrm>
        </p:spPr>
        <p:txBody>
          <a:bodyPr>
            <a:noAutofit/>
          </a:bodyPr>
          <a:lstStyle/>
          <a:p>
            <a:pPr algn="l"/>
            <a:r>
              <a:rPr lang="es-ES" sz="1400" b="1" dirty="0" smtClean="0">
                <a:solidFill>
                  <a:srgbClr val="C00000"/>
                </a:solidFill>
                <a:latin typeface="Avenir Book"/>
                <a:cs typeface="Avenir Book"/>
              </a:rPr>
              <a:t>Valoraremos candidaturas</a:t>
            </a:r>
          </a:p>
          <a:p>
            <a:pPr algn="just"/>
            <a:r>
              <a:rPr lang="es-ES" sz="1400" dirty="0">
                <a:solidFill>
                  <a:schemeClr val="tx1">
                    <a:lumMod val="65000"/>
                    <a:lumOff val="35000"/>
                  </a:schemeClr>
                </a:solidFill>
                <a:latin typeface="Avenir Book"/>
                <a:cs typeface="Avenir Book"/>
              </a:rPr>
              <a:t>1.- Por su </a:t>
            </a:r>
            <a:r>
              <a:rPr lang="es-ES" sz="1400" b="1" dirty="0">
                <a:solidFill>
                  <a:schemeClr val="tx1">
                    <a:lumMod val="65000"/>
                    <a:lumOff val="35000"/>
                  </a:schemeClr>
                </a:solidFill>
                <a:latin typeface="Avenir Book"/>
                <a:cs typeface="Avenir Book"/>
              </a:rPr>
              <a:t>Valor Estratégico</a:t>
            </a:r>
            <a:r>
              <a:rPr lang="es-ES" sz="1400" dirty="0">
                <a:solidFill>
                  <a:schemeClr val="tx1">
                    <a:lumMod val="65000"/>
                    <a:lumOff val="35000"/>
                  </a:schemeClr>
                </a:solidFill>
                <a:latin typeface="Avenir Book"/>
                <a:cs typeface="Avenir Book"/>
              </a:rPr>
              <a:t>: Criticidad del proyecto, solución o liderazgo, de cara a posicionar la compañía como referente en su mercado</a:t>
            </a:r>
          </a:p>
          <a:p>
            <a:pPr algn="just"/>
            <a:r>
              <a:rPr lang="es-ES" sz="1400" dirty="0">
                <a:solidFill>
                  <a:schemeClr val="tx1">
                    <a:lumMod val="65000"/>
                    <a:lumOff val="35000"/>
                  </a:schemeClr>
                </a:solidFill>
                <a:latin typeface="Avenir Book"/>
                <a:cs typeface="Avenir Book"/>
              </a:rPr>
              <a:t>2.- Por ser </a:t>
            </a:r>
            <a:r>
              <a:rPr lang="es-ES" sz="1400" b="1" dirty="0">
                <a:solidFill>
                  <a:schemeClr val="tx1">
                    <a:lumMod val="65000"/>
                    <a:lumOff val="35000"/>
                  </a:schemeClr>
                </a:solidFill>
                <a:latin typeface="Avenir Book"/>
                <a:cs typeface="Avenir Book"/>
              </a:rPr>
              <a:t>Diferente</a:t>
            </a:r>
            <a:r>
              <a:rPr lang="es-ES" sz="1400" dirty="0">
                <a:solidFill>
                  <a:schemeClr val="tx1">
                    <a:lumMod val="65000"/>
                    <a:lumOff val="35000"/>
                  </a:schemeClr>
                </a:solidFill>
                <a:latin typeface="Avenir Book"/>
                <a:cs typeface="Avenir Book"/>
              </a:rPr>
              <a:t>, en creatividad, en innovación, en implementación</a:t>
            </a:r>
          </a:p>
          <a:p>
            <a:pPr algn="just"/>
            <a:r>
              <a:rPr lang="es-ES" sz="1400" dirty="0">
                <a:solidFill>
                  <a:schemeClr val="tx1">
                    <a:lumMod val="65000"/>
                    <a:lumOff val="35000"/>
                  </a:schemeClr>
                </a:solidFill>
                <a:latin typeface="Avenir Book"/>
                <a:cs typeface="Avenir Book"/>
              </a:rPr>
              <a:t>3.- Por el </a:t>
            </a:r>
            <a:r>
              <a:rPr lang="es-ES" sz="1400" b="1" dirty="0">
                <a:solidFill>
                  <a:schemeClr val="tx1">
                    <a:lumMod val="65000"/>
                    <a:lumOff val="35000"/>
                  </a:schemeClr>
                </a:solidFill>
                <a:latin typeface="Avenir Book"/>
                <a:cs typeface="Avenir Book"/>
              </a:rPr>
              <a:t>Impacto</a:t>
            </a:r>
            <a:r>
              <a:rPr lang="es-ES" sz="1400" dirty="0">
                <a:solidFill>
                  <a:schemeClr val="tx1">
                    <a:lumMod val="65000"/>
                    <a:lumOff val="35000"/>
                  </a:schemeClr>
                </a:solidFill>
                <a:latin typeface="Avenir Book"/>
                <a:cs typeface="Avenir Book"/>
              </a:rPr>
              <a:t>, en ROI, en valoración del cliente y de los </a:t>
            </a:r>
            <a:r>
              <a:rPr lang="es-ES" sz="1400" dirty="0" smtClean="0">
                <a:solidFill>
                  <a:schemeClr val="tx1">
                    <a:lumMod val="65000"/>
                    <a:lumOff val="35000"/>
                  </a:schemeClr>
                </a:solidFill>
                <a:latin typeface="Avenir Book"/>
                <a:cs typeface="Avenir Book"/>
              </a:rPr>
              <a:t>empleados</a:t>
            </a:r>
            <a:endParaRPr lang="es-ES" sz="1400" dirty="0">
              <a:solidFill>
                <a:schemeClr val="tx1">
                  <a:lumMod val="65000"/>
                  <a:lumOff val="35000"/>
                </a:schemeClr>
              </a:solidFill>
              <a:latin typeface="Avenir Book"/>
              <a:cs typeface="Avenir Book"/>
            </a:endParaRPr>
          </a:p>
          <a:p>
            <a:pPr algn="l"/>
            <a:endParaRPr lang="es-ES" sz="1400" dirty="0">
              <a:solidFill>
                <a:schemeClr val="tx1">
                  <a:lumMod val="65000"/>
                  <a:lumOff val="35000"/>
                </a:schemeClr>
              </a:solidFill>
              <a:latin typeface="Avenir Book"/>
              <a:cs typeface="Avenir Book"/>
            </a:endParaRPr>
          </a:p>
        </p:txBody>
      </p:sp>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2 Subtítulo"/>
          <p:cNvSpPr txBox="1">
            <a:spLocks/>
          </p:cNvSpPr>
          <p:nvPr/>
        </p:nvSpPr>
        <p:spPr>
          <a:xfrm>
            <a:off x="2627784" y="3255522"/>
            <a:ext cx="6336704" cy="13144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ES" sz="1400" b="1" dirty="0" smtClean="0">
                <a:solidFill>
                  <a:srgbClr val="C00000"/>
                </a:solidFill>
                <a:latin typeface="Avenir Book"/>
                <a:cs typeface="Avenir Book"/>
              </a:rPr>
              <a:t>Algunas recomendaciones</a:t>
            </a:r>
          </a:p>
          <a:p>
            <a:pPr algn="just"/>
            <a:r>
              <a:rPr lang="es-ES" sz="1200" dirty="0" smtClean="0">
                <a:solidFill>
                  <a:srgbClr val="595959"/>
                </a:solidFill>
                <a:latin typeface="Avenir Book"/>
                <a:cs typeface="Avenir Book"/>
              </a:rPr>
              <a:t>1.- </a:t>
            </a:r>
            <a:r>
              <a:rPr lang="es-ES" sz="1400" dirty="0" smtClean="0">
                <a:solidFill>
                  <a:srgbClr val="595959"/>
                </a:solidFill>
                <a:latin typeface="Avenir Book"/>
                <a:cs typeface="Avenir Book"/>
              </a:rPr>
              <a:t>Destaca el valor estratégico de los proyectos y su contribución a resultados.</a:t>
            </a:r>
          </a:p>
          <a:p>
            <a:pPr algn="just"/>
            <a:r>
              <a:rPr lang="es-ES" sz="1400" dirty="0" smtClean="0">
                <a:solidFill>
                  <a:srgbClr val="595959"/>
                </a:solidFill>
                <a:latin typeface="Avenir Book"/>
                <a:cs typeface="Avenir Book"/>
              </a:rPr>
              <a:t>2.- Describe proyectos o soluciones de manera sencilla y apóyate en datos, y materiales audiovisuales. Recuerda que el espacio que tienes para aportar información es limitado.</a:t>
            </a:r>
          </a:p>
          <a:p>
            <a:pPr algn="just"/>
            <a:r>
              <a:rPr lang="es-ES" sz="1400" dirty="0" smtClean="0">
                <a:solidFill>
                  <a:srgbClr val="595959"/>
                </a:solidFill>
                <a:latin typeface="Avenir Book"/>
                <a:cs typeface="Avenir Book"/>
              </a:rPr>
              <a:t>3.- El jurado tiene que entender de un primer vistazo lo que estás presentando, por muy compleja que sea la solución </a:t>
            </a:r>
          </a:p>
          <a:p>
            <a:pPr algn="l"/>
            <a:endParaRPr lang="es-ES" sz="1400" dirty="0">
              <a:solidFill>
                <a:srgbClr val="595959"/>
              </a:solidFill>
              <a:latin typeface="Avenir Book"/>
              <a:cs typeface="Avenir Book"/>
            </a:endParaRPr>
          </a:p>
        </p:txBody>
      </p:sp>
      <p:grpSp>
        <p:nvGrpSpPr>
          <p:cNvPr id="9" name="Agrupar 8"/>
          <p:cNvGrpSpPr/>
          <p:nvPr/>
        </p:nvGrpSpPr>
        <p:grpSpPr>
          <a:xfrm>
            <a:off x="0" y="0"/>
            <a:ext cx="2367280" cy="5143500"/>
            <a:chOff x="0" y="0"/>
            <a:chExt cx="2367280" cy="5143500"/>
          </a:xfrm>
        </p:grpSpPr>
        <p:pic>
          <p:nvPicPr>
            <p:cNvPr id="10" name="Imagen 9" descr="bengala 2.jpg"/>
            <p:cNvPicPr>
              <a:picLocks noChangeAspect="1"/>
            </p:cNvPicPr>
            <p:nvPr/>
          </p:nvPicPr>
          <p:blipFill rotWithShape="1">
            <a:blip r:embed="rId2"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1"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2" name="Imagen 11" descr="logo-ver.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Tree>
    <p:extLst>
      <p:ext uri="{BB962C8B-B14F-4D97-AF65-F5344CB8AC3E}">
        <p14:creationId xmlns:p14="http://schemas.microsoft.com/office/powerpoint/2010/main" val="1877544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1" name="Text Box 9"/>
          <p:cNvSpPr txBox="1">
            <a:spLocks noChangeArrowheads="1"/>
          </p:cNvSpPr>
          <p:nvPr/>
        </p:nvSpPr>
        <p:spPr bwMode="auto">
          <a:xfrm>
            <a:off x="2555776" y="627534"/>
            <a:ext cx="6480719" cy="321469"/>
          </a:xfrm>
          <a:prstGeom prst="rect">
            <a:avLst/>
          </a:prstGeom>
          <a:solidFill>
            <a:schemeClr val="bg1"/>
          </a:solidFill>
          <a:ln w="9525">
            <a:solidFill>
              <a:schemeClr val="bg1">
                <a:lumMod val="65000"/>
              </a:schemeClr>
            </a:solidFill>
            <a:miter lim="800000"/>
            <a:headEnd/>
            <a:tailEnd/>
          </a:ln>
        </p:spPr>
        <p:txBody>
          <a:bodyPr lIns="90000" tIns="46800" rIns="90000" bIns="46800"/>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dirty="0" smtClean="0">
                <a:solidFill>
                  <a:srgbClr val="595959"/>
                </a:solidFill>
                <a:latin typeface="Avenir Book"/>
                <a:ea typeface="ＭＳ Ｐゴシック"/>
                <a:cs typeface="Avenir Book"/>
              </a:rPr>
              <a:t>Proyecto: Cliente Digital</a:t>
            </a:r>
            <a:endParaRPr lang="es-ES" sz="1200" dirty="0">
              <a:solidFill>
                <a:srgbClr val="595959"/>
              </a:solidFill>
              <a:latin typeface="Avenir Book"/>
              <a:ea typeface="ＭＳ Ｐゴシック"/>
              <a:cs typeface="Avenir Book"/>
            </a:endParaRPr>
          </a:p>
        </p:txBody>
      </p:sp>
      <p:sp>
        <p:nvSpPr>
          <p:cNvPr id="12" name="Text Box 9"/>
          <p:cNvSpPr txBox="1">
            <a:spLocks noChangeArrowheads="1"/>
          </p:cNvSpPr>
          <p:nvPr/>
        </p:nvSpPr>
        <p:spPr bwMode="auto">
          <a:xfrm>
            <a:off x="2555776" y="1419622"/>
            <a:ext cx="6480720" cy="323850"/>
          </a:xfrm>
          <a:prstGeom prst="rect">
            <a:avLst/>
          </a:prstGeom>
          <a:solidFill>
            <a:schemeClr val="bg1"/>
          </a:solidFill>
          <a:ln w="9525">
            <a:solidFill>
              <a:schemeClr val="bg1">
                <a:lumMod val="65000"/>
              </a:schemeClr>
            </a:solidFill>
            <a:miter lim="800000"/>
            <a:headEnd/>
            <a:tailEnd/>
          </a:ln>
        </p:spPr>
        <p:txBody>
          <a:bodyPr lIns="90000" tIns="46800" rIns="90000" bIns="46800"/>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dirty="0" smtClean="0">
                <a:solidFill>
                  <a:srgbClr val="595959"/>
                </a:solidFill>
                <a:latin typeface="Avenir Book"/>
                <a:ea typeface="ＭＳ Ｐゴシック"/>
                <a:cs typeface="Avenir Book"/>
              </a:rPr>
              <a:t>Empresa/consultora</a:t>
            </a:r>
            <a:r>
              <a:rPr lang="es-ES" sz="1000" b="1" dirty="0" smtClean="0">
                <a:solidFill>
                  <a:srgbClr val="595959"/>
                </a:solidFill>
                <a:latin typeface="Avenir Book"/>
                <a:ea typeface="ＭＳ Ｐゴシック"/>
                <a:cs typeface="Avenir Book"/>
              </a:rPr>
              <a:t>:</a:t>
            </a:r>
            <a:r>
              <a:rPr lang="es-ES" sz="1000" b="1" dirty="0">
                <a:solidFill>
                  <a:srgbClr val="595959"/>
                </a:solidFill>
                <a:latin typeface="Avenir Book"/>
                <a:ea typeface="ＭＳ Ｐゴシック"/>
                <a:cs typeface="Avenir Book"/>
              </a:rPr>
              <a:t> </a:t>
            </a:r>
            <a:r>
              <a:rPr lang="es-ES" sz="1600" b="1" dirty="0" smtClean="0">
                <a:solidFill>
                  <a:srgbClr val="595959"/>
                </a:solidFill>
                <a:latin typeface="Avenir Book"/>
                <a:ea typeface="ＭＳ Ｐゴシック"/>
                <a:cs typeface="Avenir Book"/>
              </a:rPr>
              <a:t>Proyecta Gestión de Servicios, S.A</a:t>
            </a:r>
            <a:endParaRPr lang="es-ES" sz="1600" dirty="0" smtClean="0">
              <a:solidFill>
                <a:srgbClr val="00B050"/>
              </a:solidFill>
              <a:latin typeface="Avenir Book"/>
              <a:ea typeface="ＭＳ Ｐゴシック"/>
              <a:cs typeface="Avenir Book"/>
            </a:endParaRPr>
          </a:p>
        </p:txBody>
      </p:sp>
      <p:sp>
        <p:nvSpPr>
          <p:cNvPr id="13" name="Text Box 9"/>
          <p:cNvSpPr txBox="1">
            <a:spLocks noChangeArrowheads="1"/>
          </p:cNvSpPr>
          <p:nvPr/>
        </p:nvSpPr>
        <p:spPr bwMode="auto">
          <a:xfrm>
            <a:off x="2555776" y="1026145"/>
            <a:ext cx="6480720" cy="321469"/>
          </a:xfrm>
          <a:prstGeom prst="rect">
            <a:avLst/>
          </a:prstGeom>
          <a:solidFill>
            <a:schemeClr val="bg1"/>
          </a:solidFill>
          <a:ln w="9525">
            <a:solidFill>
              <a:schemeClr val="bg1">
                <a:lumMod val="65000"/>
              </a:schemeClr>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fontAlgn="auto">
              <a:spcBef>
                <a:spcPts val="0"/>
              </a:spcBef>
              <a:spcAft>
                <a:spcPts val="0"/>
              </a:spcAft>
              <a:defRPr/>
            </a:pPr>
            <a:r>
              <a:rPr lang="es-ES" sz="1600" b="1" dirty="0" smtClean="0">
                <a:solidFill>
                  <a:srgbClr val="595959"/>
                </a:solidFill>
                <a:latin typeface="Avenir Book"/>
                <a:cs typeface="Avenir Book"/>
              </a:rPr>
              <a:t>Ámbito/sector: Seguros</a:t>
            </a:r>
            <a:endParaRPr lang="es-ES" sz="1200" dirty="0">
              <a:solidFill>
                <a:srgbClr val="595959"/>
              </a:solidFill>
              <a:latin typeface="Avenir Book"/>
              <a:cs typeface="Avenir Book"/>
            </a:endParaRPr>
          </a:p>
        </p:txBody>
      </p:sp>
      <p:sp>
        <p:nvSpPr>
          <p:cNvPr id="16" name="Text Box 9"/>
          <p:cNvSpPr txBox="1">
            <a:spLocks noChangeArrowheads="1"/>
          </p:cNvSpPr>
          <p:nvPr/>
        </p:nvSpPr>
        <p:spPr bwMode="auto">
          <a:xfrm>
            <a:off x="2555776" y="1851670"/>
            <a:ext cx="6480720" cy="3096344"/>
          </a:xfrm>
          <a:prstGeom prst="rect">
            <a:avLst/>
          </a:prstGeom>
          <a:solidFill>
            <a:schemeClr val="bg1"/>
          </a:solidFill>
          <a:ln w="9525">
            <a:solidFill>
              <a:schemeClr val="bg1">
                <a:lumMod val="65000"/>
              </a:schemeClr>
            </a:solidFill>
            <a:miter lim="800000"/>
            <a:headEnd/>
            <a:tailEnd/>
          </a:ln>
        </p:spPr>
        <p:txBody>
          <a:bodyPr lIns="90000" tIns="46800" rIns="90000" bIns="46800"/>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dirty="0" smtClean="0">
                <a:solidFill>
                  <a:srgbClr val="595959"/>
                </a:solidFill>
                <a:latin typeface="Avenir Book"/>
                <a:ea typeface="ＭＳ Ｐゴシック"/>
                <a:cs typeface="Avenir Book"/>
              </a:rPr>
              <a:t>Descripción, introducción de la candidatura:</a:t>
            </a: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1600" b="1" dirty="0" smtClean="0">
              <a:solidFill>
                <a:srgbClr val="595959"/>
              </a:solidFill>
              <a:latin typeface="Avenir Book"/>
              <a:ea typeface="ＭＳ Ｐゴシック"/>
              <a:cs typeface="Avenir Book"/>
            </a:endParaRPr>
          </a:p>
          <a:p>
            <a:pPr algn="just"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1200" b="1" dirty="0" smtClean="0">
                <a:solidFill>
                  <a:schemeClr val="accent3">
                    <a:lumMod val="75000"/>
                  </a:schemeClr>
                </a:solidFill>
                <a:latin typeface="Avenir Book"/>
                <a:ea typeface="ＭＳ Ｐゴシック"/>
                <a:cs typeface="Avenir Book"/>
              </a:rPr>
              <a:t>CLIENTE DIGITAL</a:t>
            </a:r>
            <a:r>
              <a:rPr lang="es-ES_tradnl" sz="1200" b="1" dirty="0" smtClean="0">
                <a:solidFill>
                  <a:schemeClr val="accent1">
                    <a:lumMod val="75000"/>
                  </a:schemeClr>
                </a:solidFill>
                <a:latin typeface="Avenir Book"/>
                <a:ea typeface="ＭＳ Ｐゴシック"/>
                <a:cs typeface="Avenir Book"/>
              </a:rPr>
              <a:t> es una solución que aúna herramientas tecnológicas y un servicio de consultoría técnica, y que </a:t>
            </a:r>
            <a:r>
              <a:rPr lang="es-ES_tradnl" sz="1200" b="1" u="sng" dirty="0" smtClean="0">
                <a:solidFill>
                  <a:schemeClr val="accent1">
                    <a:lumMod val="75000"/>
                  </a:schemeClr>
                </a:solidFill>
                <a:latin typeface="Avenir Book"/>
                <a:ea typeface="ＭＳ Ｐゴシック"/>
                <a:cs typeface="Avenir Book"/>
              </a:rPr>
              <a:t>permite situar al cliente (asegurado) en el centro de todas las gestiones</a:t>
            </a:r>
            <a:r>
              <a:rPr lang="es-ES_tradnl" sz="1200" b="1" dirty="0" smtClean="0">
                <a:solidFill>
                  <a:schemeClr val="accent1">
                    <a:lumMod val="75000"/>
                  </a:schemeClr>
                </a:solidFill>
                <a:latin typeface="Avenir Book"/>
                <a:ea typeface="ＭＳ Ｐゴシック"/>
                <a:cs typeface="Avenir Book"/>
              </a:rPr>
              <a:t> y comunicaciones relativas a la gestión de la prestación (siniestro). </a:t>
            </a:r>
          </a:p>
          <a:p>
            <a:pPr algn="just"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sz="1200" b="1" dirty="0" smtClean="0">
              <a:solidFill>
                <a:schemeClr val="accent1">
                  <a:lumMod val="75000"/>
                </a:schemeClr>
              </a:solidFill>
              <a:latin typeface="Avenir Book"/>
              <a:ea typeface="ＭＳ Ｐゴシック"/>
              <a:cs typeface="Avenir Book"/>
            </a:endParaRPr>
          </a:p>
          <a:p>
            <a:pPr algn="just"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1200" b="1" dirty="0" smtClean="0">
                <a:solidFill>
                  <a:schemeClr val="accent1">
                    <a:lumMod val="75000"/>
                  </a:schemeClr>
                </a:solidFill>
                <a:latin typeface="Avenir Book"/>
                <a:ea typeface="ＭＳ Ｐゴシック"/>
                <a:cs typeface="Avenir Book"/>
              </a:rPr>
              <a:t>Con </a:t>
            </a:r>
            <a:r>
              <a:rPr lang="es-ES_tradnl" sz="1200" b="1" dirty="0" smtClean="0">
                <a:solidFill>
                  <a:schemeClr val="accent3">
                    <a:lumMod val="75000"/>
                  </a:schemeClr>
                </a:solidFill>
                <a:latin typeface="Avenir Book"/>
                <a:ea typeface="ＭＳ Ｐゴシック"/>
                <a:cs typeface="Avenir Book"/>
              </a:rPr>
              <a:t>Cliente Digital Proyecta </a:t>
            </a:r>
            <a:r>
              <a:rPr lang="es-ES_tradnl" sz="1200" b="1" dirty="0" smtClean="0">
                <a:solidFill>
                  <a:schemeClr val="accent1">
                    <a:lumMod val="75000"/>
                  </a:schemeClr>
                </a:solidFill>
                <a:latin typeface="Avenir Book"/>
                <a:ea typeface="ＭＳ Ｐゴシック"/>
                <a:cs typeface="Avenir Book"/>
              </a:rPr>
              <a:t>crea un canal, un canal digital, que permite al asegurado, desde su </a:t>
            </a:r>
            <a:r>
              <a:rPr lang="es-ES_tradnl" sz="1200" b="1" dirty="0" err="1" smtClean="0">
                <a:solidFill>
                  <a:schemeClr val="accent1">
                    <a:lumMod val="75000"/>
                  </a:schemeClr>
                </a:solidFill>
                <a:latin typeface="Avenir Book"/>
                <a:ea typeface="ＭＳ Ｐゴシック"/>
                <a:cs typeface="Avenir Book"/>
              </a:rPr>
              <a:t>smarphone</a:t>
            </a:r>
            <a:r>
              <a:rPr lang="es-ES_tradnl" sz="1200" b="1" dirty="0" smtClean="0">
                <a:solidFill>
                  <a:schemeClr val="accent1">
                    <a:lumMod val="75000"/>
                  </a:schemeClr>
                </a:solidFill>
                <a:latin typeface="Avenir Book"/>
                <a:ea typeface="ＭＳ Ｐゴシック"/>
                <a:cs typeface="Avenir Book"/>
              </a:rPr>
              <a:t> o </a:t>
            </a:r>
            <a:r>
              <a:rPr lang="es-ES_tradnl" sz="1200" b="1" dirty="0" err="1" smtClean="0">
                <a:solidFill>
                  <a:schemeClr val="accent1">
                    <a:lumMod val="75000"/>
                  </a:schemeClr>
                </a:solidFill>
                <a:latin typeface="Avenir Book"/>
                <a:ea typeface="ＭＳ Ｐゴシック"/>
                <a:cs typeface="Avenir Book"/>
              </a:rPr>
              <a:t>tablet</a:t>
            </a:r>
            <a:r>
              <a:rPr lang="es-ES_tradnl" sz="1200" b="1" dirty="0" smtClean="0">
                <a:solidFill>
                  <a:schemeClr val="accent1">
                    <a:lumMod val="75000"/>
                  </a:schemeClr>
                </a:solidFill>
                <a:latin typeface="Avenir Book"/>
                <a:ea typeface="ＭＳ Ｐゴシック"/>
                <a:cs typeface="Avenir Book"/>
              </a:rPr>
              <a:t> y en cualquier momento del día, conocer en tiempo real el estado de su siniestro, comunicarse con todos los actores (reparadores, talleres, peritos, tramitadores, asistencias, mediadores…) intervinientes en la gestión del mismo mediante ese único canal, saber cuál es el siguiente paso y cuando va a finalizar su siniestro, </a:t>
            </a:r>
            <a:r>
              <a:rPr lang="es-ES_tradnl" sz="1200" b="1" dirty="0" err="1" smtClean="0">
                <a:solidFill>
                  <a:schemeClr val="accent1">
                    <a:lumMod val="75000"/>
                  </a:schemeClr>
                </a:solidFill>
                <a:latin typeface="Avenir Book"/>
                <a:ea typeface="ＭＳ Ｐゴシック"/>
                <a:cs typeface="Avenir Book"/>
              </a:rPr>
              <a:t>autogestionarse</a:t>
            </a:r>
            <a:r>
              <a:rPr lang="es-ES_tradnl" sz="1200" b="1" dirty="0" smtClean="0">
                <a:solidFill>
                  <a:schemeClr val="accent1">
                    <a:lumMod val="75000"/>
                  </a:schemeClr>
                </a:solidFill>
                <a:latin typeface="Avenir Book"/>
                <a:ea typeface="ＭＳ Ｐゴシック"/>
                <a:cs typeface="Avenir Book"/>
              </a:rPr>
              <a:t> determinados tipos de siniestros, compartir en redes sociales el servicio recibido y trasladar su experiencia como cliente a su aseguradora en cada momento de la gestión del siniestro</a:t>
            </a:r>
            <a:r>
              <a:rPr lang="es-ES_tradnl" sz="1200" b="1" dirty="0" smtClean="0">
                <a:solidFill>
                  <a:schemeClr val="accent3">
                    <a:lumMod val="75000"/>
                  </a:schemeClr>
                </a:solidFill>
                <a:latin typeface="Avenir Book"/>
                <a:ea typeface="ＭＳ Ｐゴシック"/>
                <a:cs typeface="Avenir Book"/>
              </a:rPr>
              <a:t>.</a:t>
            </a:r>
            <a:endParaRPr lang="es-ES" sz="1200" b="1" dirty="0" smtClean="0">
              <a:solidFill>
                <a:schemeClr val="accent3">
                  <a:lumMod val="75000"/>
                </a:schemeClr>
              </a:solidFill>
              <a:latin typeface="Avenir Book"/>
              <a:ea typeface="ＭＳ Ｐゴシック"/>
              <a:cs typeface="Avenir Book"/>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1200" b="1" dirty="0" smtClean="0">
              <a:solidFill>
                <a:schemeClr val="accent3">
                  <a:lumMod val="75000"/>
                </a:schemeClr>
              </a:solidFill>
              <a:latin typeface="Avenir Book"/>
              <a:ea typeface="ＭＳ Ｐゴシック"/>
              <a:cs typeface="Avenir Book"/>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sz="1200" b="1" dirty="0" smtClean="0">
              <a:solidFill>
                <a:schemeClr val="accent3">
                  <a:lumMod val="75000"/>
                </a:schemeClr>
              </a:solidFill>
              <a:latin typeface="Avenir Book"/>
              <a:ea typeface="ＭＳ Ｐゴシック"/>
              <a:cs typeface="Avenir Book"/>
            </a:endParaRPr>
          </a:p>
        </p:txBody>
      </p:sp>
      <p:sp>
        <p:nvSpPr>
          <p:cNvPr id="17" name="Text Box 9"/>
          <p:cNvSpPr txBox="1">
            <a:spLocks noChangeArrowheads="1"/>
          </p:cNvSpPr>
          <p:nvPr/>
        </p:nvSpPr>
        <p:spPr bwMode="auto">
          <a:xfrm>
            <a:off x="2555776" y="214795"/>
            <a:ext cx="6480720" cy="321469"/>
          </a:xfrm>
          <a:prstGeom prst="rect">
            <a:avLst/>
          </a:prstGeom>
          <a:solidFill>
            <a:schemeClr val="bg1"/>
          </a:solidFill>
          <a:ln w="9525">
            <a:solidFill>
              <a:schemeClr val="bg1">
                <a:lumMod val="65000"/>
              </a:schemeClr>
            </a:solidFill>
            <a:miter lim="800000"/>
            <a:headEnd/>
            <a:tailEnd/>
          </a:ln>
        </p:spPr>
        <p:txBody>
          <a:bodyPr lIns="90000" tIns="46800" rIns="90000" bIns="46800"/>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dirty="0" smtClean="0">
                <a:solidFill>
                  <a:srgbClr val="595959"/>
                </a:solidFill>
                <a:latin typeface="Avenir Book"/>
                <a:ea typeface="ＭＳ Ｐゴシック"/>
                <a:cs typeface="Avenir Book"/>
              </a:rPr>
              <a:t>Categoría a la que te presentas: </a:t>
            </a:r>
            <a:r>
              <a:rPr lang="es-ES" sz="1200" b="1" dirty="0" smtClean="0">
                <a:solidFill>
                  <a:srgbClr val="595959"/>
                </a:solidFill>
                <a:latin typeface="Avenir Book"/>
                <a:ea typeface="ＭＳ Ｐゴシック"/>
                <a:cs typeface="Avenir Book"/>
              </a:rPr>
              <a:t>Mejor Proyecto de </a:t>
            </a:r>
            <a:r>
              <a:rPr lang="es-ES" sz="1200" b="1" dirty="0" err="1" smtClean="0">
                <a:solidFill>
                  <a:srgbClr val="595959"/>
                </a:solidFill>
                <a:latin typeface="Avenir Book"/>
                <a:ea typeface="ＭＳ Ｐゴシック"/>
                <a:cs typeface="Avenir Book"/>
              </a:rPr>
              <a:t>Customer</a:t>
            </a:r>
            <a:r>
              <a:rPr lang="es-ES" sz="1200" b="1" dirty="0" smtClean="0">
                <a:solidFill>
                  <a:srgbClr val="595959"/>
                </a:solidFill>
                <a:latin typeface="Avenir Book"/>
                <a:ea typeface="ＭＳ Ｐゴシック"/>
                <a:cs typeface="Avenir Book"/>
              </a:rPr>
              <a:t> </a:t>
            </a:r>
            <a:r>
              <a:rPr lang="es-ES" sz="1200" b="1" dirty="0" err="1" smtClean="0">
                <a:solidFill>
                  <a:srgbClr val="595959"/>
                </a:solidFill>
                <a:latin typeface="Avenir Book"/>
                <a:ea typeface="ＭＳ Ｐゴシック"/>
                <a:cs typeface="Avenir Book"/>
              </a:rPr>
              <a:t>Journey</a:t>
            </a:r>
            <a:r>
              <a:rPr lang="es-ES" sz="1200" b="1" dirty="0" smtClean="0">
                <a:solidFill>
                  <a:srgbClr val="595959"/>
                </a:solidFill>
                <a:latin typeface="Avenir Book"/>
                <a:ea typeface="ＭＳ Ｐゴシック"/>
                <a:cs typeface="Avenir Book"/>
              </a:rPr>
              <a:t>	</a:t>
            </a:r>
            <a:endParaRPr lang="es-ES" sz="1200" dirty="0">
              <a:solidFill>
                <a:srgbClr val="595959"/>
              </a:solidFill>
              <a:latin typeface="Avenir Book"/>
              <a:ea typeface="ＭＳ Ｐゴシック"/>
              <a:cs typeface="Avenir Book"/>
            </a:endParaRPr>
          </a:p>
        </p:txBody>
      </p:sp>
      <p:grpSp>
        <p:nvGrpSpPr>
          <p:cNvPr id="2" name="Agrupar 14"/>
          <p:cNvGrpSpPr/>
          <p:nvPr/>
        </p:nvGrpSpPr>
        <p:grpSpPr>
          <a:xfrm>
            <a:off x="0" y="0"/>
            <a:ext cx="2367280" cy="5143500"/>
            <a:chOff x="0" y="0"/>
            <a:chExt cx="2367280" cy="5143500"/>
          </a:xfrm>
        </p:grpSpPr>
        <p:pic>
          <p:nvPicPr>
            <p:cNvPr id="18" name="Imagen 17" descr="bengala 2.jpg"/>
            <p:cNvPicPr>
              <a:picLocks noChangeAspect="1"/>
            </p:cNvPicPr>
            <p:nvPr/>
          </p:nvPicPr>
          <p:blipFill rotWithShape="1">
            <a:blip r:embed="rId2"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9"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20" name="Imagen 19" descr="logo-ver.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Tree>
    <p:extLst>
      <p:ext uri="{BB962C8B-B14F-4D97-AF65-F5344CB8AC3E}">
        <p14:creationId xmlns:p14="http://schemas.microsoft.com/office/powerpoint/2010/main" val="3270042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6" name="Text Box 9"/>
          <p:cNvSpPr txBox="1">
            <a:spLocks noChangeArrowheads="1"/>
          </p:cNvSpPr>
          <p:nvPr/>
        </p:nvSpPr>
        <p:spPr bwMode="auto">
          <a:xfrm>
            <a:off x="2571652" y="306561"/>
            <a:ext cx="6425407" cy="4497437"/>
          </a:xfrm>
          <a:prstGeom prst="rect">
            <a:avLst/>
          </a:prstGeom>
          <a:solidFill>
            <a:schemeClr val="bg1"/>
          </a:solidFill>
          <a:ln w="9525">
            <a:solidFill>
              <a:srgbClr val="A6A6A6"/>
            </a:solidFill>
            <a:miter lim="800000"/>
            <a:headEnd/>
            <a:tailEnd/>
          </a:ln>
        </p:spPr>
        <p:txBody>
          <a:bodyPr lIns="90000" tIns="46800" rIns="90000" bIns="46800"/>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dirty="0" smtClean="0">
                <a:solidFill>
                  <a:srgbClr val="595959"/>
                </a:solidFill>
                <a:latin typeface="Avenir Book"/>
                <a:ea typeface="ＭＳ Ｐゴシック"/>
                <a:cs typeface="Avenir Book"/>
              </a:rPr>
              <a:t>Detalle de la candidatura. 1 / 2 </a:t>
            </a:r>
          </a:p>
          <a:p>
            <a:pPr algn="just"/>
            <a:r>
              <a:rPr lang="es-ES_tradnl" sz="1200" b="1" dirty="0" smtClean="0">
                <a:solidFill>
                  <a:schemeClr val="accent1">
                    <a:lumMod val="75000"/>
                  </a:schemeClr>
                </a:solidFill>
                <a:latin typeface="Avenir Book"/>
                <a:ea typeface="ＭＳ Ｐゴシック"/>
                <a:cs typeface="Avenir Book"/>
              </a:rPr>
              <a:t>El objetivo es eliminar las sensaciones negativas asociadas al desconocimiento por parte de la mayoría de clientes de las operativas de tramitación de siniestros, así como reducir la sensación de inseguridad y preocupación que se generan durante la gestión, mejorando por tanto la experiencia de cliente de los asegurados.</a:t>
            </a:r>
          </a:p>
          <a:p>
            <a:pPr algn="just"/>
            <a:endParaRPr lang="es-ES_tradnl" sz="1200" b="1" dirty="0" smtClean="0">
              <a:solidFill>
                <a:schemeClr val="accent1">
                  <a:lumMod val="75000"/>
                </a:schemeClr>
              </a:solidFill>
              <a:latin typeface="Avenir Book"/>
              <a:ea typeface="ＭＳ Ｐゴシック"/>
              <a:cs typeface="Avenir Book"/>
            </a:endParaRPr>
          </a:p>
          <a:p>
            <a:pPr algn="just"/>
            <a:r>
              <a:rPr lang="es-ES_tradnl" sz="1200" b="1" dirty="0" smtClean="0">
                <a:solidFill>
                  <a:schemeClr val="accent1">
                    <a:lumMod val="75000"/>
                  </a:schemeClr>
                </a:solidFill>
                <a:latin typeface="Avenir Book"/>
                <a:ea typeface="ＭＳ Ｐゴシック"/>
                <a:cs typeface="Avenir Book"/>
              </a:rPr>
              <a:t>A las compañías aseguradoras </a:t>
            </a:r>
            <a:r>
              <a:rPr lang="es-ES_tradnl" sz="1200" b="1" dirty="0" smtClean="0">
                <a:solidFill>
                  <a:schemeClr val="accent3">
                    <a:lumMod val="75000"/>
                  </a:schemeClr>
                </a:solidFill>
                <a:latin typeface="Avenir Book"/>
                <a:ea typeface="ＭＳ Ｐゴシック"/>
                <a:cs typeface="Avenir Book"/>
              </a:rPr>
              <a:t>Cliente Digital</a:t>
            </a:r>
            <a:r>
              <a:rPr lang="es-ES_tradnl" sz="1200" b="1" dirty="0" smtClean="0">
                <a:solidFill>
                  <a:schemeClr val="accent1">
                    <a:lumMod val="75000"/>
                  </a:schemeClr>
                </a:solidFill>
                <a:latin typeface="Avenir Book"/>
                <a:ea typeface="ＭＳ Ｐゴシック"/>
                <a:cs typeface="Avenir Book"/>
              </a:rPr>
              <a:t> le permite mantener un contacto activo con sus clientes en un momento clave como es la gestión de la prestación. Gracias a otras utilidades, permite incluso la comunicación en el periodo entre prestaciones.</a:t>
            </a:r>
          </a:p>
          <a:p>
            <a:pPr algn="just"/>
            <a:endParaRPr lang="es-ES" sz="1200" b="1" dirty="0" smtClean="0">
              <a:solidFill>
                <a:schemeClr val="accent1">
                  <a:lumMod val="75000"/>
                </a:schemeClr>
              </a:solidFill>
              <a:latin typeface="Avenir Book"/>
              <a:ea typeface="ＭＳ Ｐゴシック"/>
              <a:cs typeface="Avenir Book"/>
            </a:endParaRPr>
          </a:p>
          <a:p>
            <a:pPr algn="just"/>
            <a:r>
              <a:rPr lang="es-ES_tradnl" sz="1200" b="1" dirty="0" smtClean="0">
                <a:solidFill>
                  <a:schemeClr val="accent1">
                    <a:lumMod val="75000"/>
                  </a:schemeClr>
                </a:solidFill>
                <a:latin typeface="Avenir Book"/>
                <a:ea typeface="ＭＳ Ｐゴシック"/>
                <a:cs typeface="Avenir Book"/>
              </a:rPr>
              <a:t>Además, les aporta palancas de mejora en la gestión de la prestación, como la  reducción de sus costes de gestión, incremento del ratio de </a:t>
            </a:r>
            <a:r>
              <a:rPr lang="es-ES_tradnl" sz="1200" b="1" dirty="0" err="1" smtClean="0">
                <a:solidFill>
                  <a:schemeClr val="accent1">
                    <a:lumMod val="75000"/>
                  </a:schemeClr>
                </a:solidFill>
                <a:latin typeface="Avenir Book"/>
                <a:ea typeface="ＭＳ Ｐゴシック"/>
                <a:cs typeface="Avenir Book"/>
              </a:rPr>
              <a:t>fidelización</a:t>
            </a:r>
            <a:r>
              <a:rPr lang="es-ES_tradnl" sz="1200" b="1" dirty="0" smtClean="0">
                <a:solidFill>
                  <a:schemeClr val="accent1">
                    <a:lumMod val="75000"/>
                  </a:schemeClr>
                </a:solidFill>
                <a:latin typeface="Avenir Book"/>
                <a:ea typeface="ＭＳ Ｐゴシック"/>
                <a:cs typeface="Avenir Book"/>
              </a:rPr>
              <a:t>, mejora de la interacción con sus clientes, aumento de la presencia de dicha compañía en Redes Sociales, poder realizar acciones de marketing dirigido y personalizado para cada tipo de cliente (aumentando por tanto la venta cruzada en un momento clave como es la prestación permitiéndole reducir la inversión en Google </a:t>
            </a:r>
            <a:r>
              <a:rPr lang="es-ES_tradnl" sz="1200" b="1" dirty="0" err="1" smtClean="0">
                <a:solidFill>
                  <a:schemeClr val="accent1">
                    <a:lumMod val="75000"/>
                  </a:schemeClr>
                </a:solidFill>
                <a:latin typeface="Avenir Book"/>
                <a:ea typeface="ＭＳ Ｐゴシック"/>
                <a:cs typeface="Avenir Book"/>
              </a:rPr>
              <a:t>Adwords</a:t>
            </a:r>
            <a:r>
              <a:rPr lang="es-ES_tradnl" sz="1200" b="1" dirty="0" smtClean="0">
                <a:solidFill>
                  <a:schemeClr val="accent1">
                    <a:lumMod val="75000"/>
                  </a:schemeClr>
                </a:solidFill>
                <a:latin typeface="Avenir Book"/>
                <a:ea typeface="ＭＳ Ｐゴシック"/>
                <a:cs typeface="Avenir Book"/>
              </a:rPr>
              <a:t>) y mejorando asimismo la conversión que genera el posicionamiento en Google (al ser publicidad dirigida aumentan las posibilidades de conversión en venta).</a:t>
            </a:r>
          </a:p>
          <a:p>
            <a:pPr algn="just"/>
            <a:endParaRPr lang="es-ES_tradnl" sz="1200" b="1" dirty="0" smtClean="0">
              <a:solidFill>
                <a:schemeClr val="accent1">
                  <a:lumMod val="75000"/>
                </a:schemeClr>
              </a:solidFill>
              <a:latin typeface="Avenir Book"/>
              <a:ea typeface="ＭＳ Ｐゴシック"/>
              <a:cs typeface="Avenir Book"/>
            </a:endParaRPr>
          </a:p>
          <a:p>
            <a:pPr algn="just"/>
            <a:r>
              <a:rPr lang="es-ES_tradnl" sz="1200" b="1" dirty="0" smtClean="0">
                <a:solidFill>
                  <a:schemeClr val="accent1">
                    <a:lumMod val="75000"/>
                  </a:schemeClr>
                </a:solidFill>
                <a:latin typeface="Avenir Book"/>
                <a:ea typeface="ＭＳ Ｐゴシック"/>
                <a:cs typeface="Avenir Book"/>
              </a:rPr>
              <a:t>En definitiva, permite a las Aseguradoras transmitir a sus clientes cercanía y transparencia, situándolas a la vanguardia tecnológica y mejorando exponencialmente la Experiencia de Cliente de sus asegurados.</a:t>
            </a:r>
            <a:endParaRPr lang="es-ES" sz="1200" b="1" dirty="0" smtClean="0">
              <a:solidFill>
                <a:schemeClr val="accent1">
                  <a:lumMod val="75000"/>
                </a:schemeClr>
              </a:solidFill>
              <a:latin typeface="Avenir Book"/>
              <a:ea typeface="ＭＳ Ｐゴシック"/>
              <a:cs typeface="Avenir Book"/>
            </a:endParaRPr>
          </a:p>
          <a:p>
            <a:endParaRPr lang="es-ES" sz="1200" b="1" dirty="0" smtClean="0">
              <a:solidFill>
                <a:schemeClr val="accent3">
                  <a:lumMod val="75000"/>
                </a:schemeClr>
              </a:solidFill>
              <a:latin typeface="Avenir Book"/>
              <a:ea typeface="ＭＳ Ｐゴシック"/>
              <a:cs typeface="Avenir Book"/>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1600" b="1" dirty="0">
              <a:solidFill>
                <a:srgbClr val="595959"/>
              </a:solidFill>
              <a:latin typeface="Avenir Book"/>
              <a:ea typeface="ＭＳ Ｐゴシック"/>
              <a:cs typeface="Avenir Book"/>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1600" b="1" dirty="0">
              <a:solidFill>
                <a:srgbClr val="595959"/>
              </a:solidFill>
              <a:latin typeface="Avenir Book"/>
              <a:ea typeface="ＭＳ Ｐゴシック"/>
              <a:cs typeface="Avenir Book"/>
            </a:endParaRPr>
          </a:p>
        </p:txBody>
      </p:sp>
      <p:grpSp>
        <p:nvGrpSpPr>
          <p:cNvPr id="2" name="Agrupar 8"/>
          <p:cNvGrpSpPr/>
          <p:nvPr/>
        </p:nvGrpSpPr>
        <p:grpSpPr>
          <a:xfrm>
            <a:off x="0" y="0"/>
            <a:ext cx="2367280" cy="5143500"/>
            <a:chOff x="0" y="0"/>
            <a:chExt cx="2367280" cy="5143500"/>
          </a:xfrm>
        </p:grpSpPr>
        <p:pic>
          <p:nvPicPr>
            <p:cNvPr id="10" name="Imagen 9" descr="bengala 2.jpg"/>
            <p:cNvPicPr>
              <a:picLocks noChangeAspect="1"/>
            </p:cNvPicPr>
            <p:nvPr/>
          </p:nvPicPr>
          <p:blipFill rotWithShape="1">
            <a:blip r:embed="rId2"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1"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2" name="Imagen 11" descr="logo-ver.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Tree>
    <p:extLst>
      <p:ext uri="{BB962C8B-B14F-4D97-AF65-F5344CB8AC3E}">
        <p14:creationId xmlns:p14="http://schemas.microsoft.com/office/powerpoint/2010/main" val="927402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tn_abstract-132.jpg"/>
          <p:cNvPicPr>
            <a:picLocks noChangeAspect="1"/>
          </p:cNvPicPr>
          <p:nvPr/>
        </p:nvPicPr>
        <p:blipFill>
          <a:blip r:embed="rId3" cstate="print"/>
          <a:stretch>
            <a:fillRect/>
          </a:stretch>
        </p:blipFill>
        <p:spPr>
          <a:xfrm>
            <a:off x="0" y="0"/>
            <a:ext cx="9144000" cy="5143500"/>
          </a:xfrm>
          <a:prstGeom prst="rect">
            <a:avLst/>
          </a:prstGeom>
        </p:spPr>
      </p:pic>
      <p:grpSp>
        <p:nvGrpSpPr>
          <p:cNvPr id="10" name="Agrupar 9"/>
          <p:cNvGrpSpPr/>
          <p:nvPr/>
        </p:nvGrpSpPr>
        <p:grpSpPr>
          <a:xfrm>
            <a:off x="0" y="0"/>
            <a:ext cx="2339752" cy="5143500"/>
            <a:chOff x="0" y="0"/>
            <a:chExt cx="2367280" cy="5143500"/>
          </a:xfrm>
        </p:grpSpPr>
        <p:pic>
          <p:nvPicPr>
            <p:cNvPr id="2" name="Imagen 1" descr="bengala 2.jpg"/>
            <p:cNvPicPr>
              <a:picLocks noChangeAspect="1"/>
            </p:cNvPicPr>
            <p:nvPr/>
          </p:nvPicPr>
          <p:blipFill rotWithShape="1">
            <a:blip r:embed="rId4"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9"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7" name="Imagen 6" descr="logo-ver.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
        <p:nvSpPr>
          <p:cNvPr id="21" name="18 Título"/>
          <p:cNvSpPr>
            <a:spLocks noGrp="1"/>
          </p:cNvSpPr>
          <p:nvPr>
            <p:ph type="ctrTitle"/>
          </p:nvPr>
        </p:nvSpPr>
        <p:spPr>
          <a:xfrm>
            <a:off x="2411760" y="-92546"/>
            <a:ext cx="4032448" cy="720080"/>
          </a:xfrm>
        </p:spPr>
        <p:txBody>
          <a:bodyPr>
            <a:noAutofit/>
          </a:bodyPr>
          <a:lstStyle/>
          <a:p>
            <a:pPr algn="l"/>
            <a:r>
              <a:rPr lang="es-ES" sz="2000" b="1" dirty="0" smtClean="0">
                <a:solidFill>
                  <a:srgbClr val="00B050"/>
                </a:solidFill>
              </a:rPr>
              <a:t>CLIENTE DIGITAL_</a:t>
            </a:r>
            <a:r>
              <a:rPr lang="es-ES" sz="2000" dirty="0" smtClean="0">
                <a:solidFill>
                  <a:srgbClr val="00B050"/>
                </a:solidFill>
              </a:rPr>
              <a:t>EN QUÉ CONSISTE</a:t>
            </a:r>
            <a:endParaRPr lang="es-ES" sz="2000" dirty="0">
              <a:solidFill>
                <a:srgbClr val="00B050"/>
              </a:solidFill>
            </a:endParaRPr>
          </a:p>
        </p:txBody>
      </p:sp>
      <p:pic>
        <p:nvPicPr>
          <p:cNvPr id="17" name="16 Imagen" descr="14886-NPTWLM.png"/>
          <p:cNvPicPr>
            <a:picLocks noChangeAspect="1"/>
          </p:cNvPicPr>
          <p:nvPr/>
        </p:nvPicPr>
        <p:blipFill>
          <a:blip r:embed="rId6" cstate="print"/>
          <a:stretch>
            <a:fillRect/>
          </a:stretch>
        </p:blipFill>
        <p:spPr>
          <a:xfrm rot="10800000">
            <a:off x="7611858" y="0"/>
            <a:ext cx="1244416" cy="1491630"/>
          </a:xfrm>
          <a:prstGeom prst="rect">
            <a:avLst/>
          </a:prstGeom>
        </p:spPr>
      </p:pic>
      <p:sp>
        <p:nvSpPr>
          <p:cNvPr id="36" name="35 CuadroTexto"/>
          <p:cNvSpPr txBox="1"/>
          <p:nvPr/>
        </p:nvSpPr>
        <p:spPr>
          <a:xfrm>
            <a:off x="2555776" y="555526"/>
            <a:ext cx="1728192" cy="276999"/>
          </a:xfrm>
          <a:prstGeom prst="rect">
            <a:avLst/>
          </a:prstGeom>
          <a:noFill/>
        </p:spPr>
        <p:txBody>
          <a:bodyPr wrap="square" rtlCol="0">
            <a:spAutoFit/>
          </a:bodyPr>
          <a:lstStyle/>
          <a:p>
            <a:r>
              <a:rPr lang="es-ES" sz="1200" b="1" u="sng" dirty="0" smtClean="0">
                <a:solidFill>
                  <a:srgbClr val="0070C0"/>
                </a:solidFill>
                <a:latin typeface="Avenir Book"/>
              </a:rPr>
              <a:t>TRAZABILIDAD</a:t>
            </a:r>
            <a:endParaRPr lang="es-ES" sz="1200" b="1" u="sng" dirty="0">
              <a:solidFill>
                <a:srgbClr val="0070C0"/>
              </a:solidFill>
              <a:latin typeface="Avenir Book"/>
            </a:endParaRPr>
          </a:p>
        </p:txBody>
      </p:sp>
      <p:sp>
        <p:nvSpPr>
          <p:cNvPr id="37" name="36 CuadroTexto"/>
          <p:cNvSpPr txBox="1"/>
          <p:nvPr/>
        </p:nvSpPr>
        <p:spPr>
          <a:xfrm>
            <a:off x="2555776" y="1419622"/>
            <a:ext cx="1440160" cy="276999"/>
          </a:xfrm>
          <a:prstGeom prst="rect">
            <a:avLst/>
          </a:prstGeom>
          <a:noFill/>
        </p:spPr>
        <p:txBody>
          <a:bodyPr wrap="square" rtlCol="0">
            <a:spAutoFit/>
          </a:bodyPr>
          <a:lstStyle/>
          <a:p>
            <a:r>
              <a:rPr lang="es-ES" sz="1200" b="1" u="sng" dirty="0" smtClean="0">
                <a:solidFill>
                  <a:srgbClr val="0070C0"/>
                </a:solidFill>
                <a:latin typeface="Avenir Book"/>
              </a:rPr>
              <a:t>AUTOGESTIÓN</a:t>
            </a:r>
            <a:endParaRPr lang="es-ES" sz="1200" b="1" u="sng" dirty="0">
              <a:solidFill>
                <a:srgbClr val="0070C0"/>
              </a:solidFill>
              <a:latin typeface="Avenir Book"/>
            </a:endParaRPr>
          </a:p>
        </p:txBody>
      </p:sp>
      <p:sp>
        <p:nvSpPr>
          <p:cNvPr id="38" name="37 CuadroTexto"/>
          <p:cNvSpPr txBox="1"/>
          <p:nvPr/>
        </p:nvSpPr>
        <p:spPr>
          <a:xfrm>
            <a:off x="2555776" y="2571750"/>
            <a:ext cx="3168352" cy="276999"/>
          </a:xfrm>
          <a:prstGeom prst="rect">
            <a:avLst/>
          </a:prstGeom>
          <a:noFill/>
        </p:spPr>
        <p:txBody>
          <a:bodyPr wrap="square" rtlCol="0">
            <a:spAutoFit/>
          </a:bodyPr>
          <a:lstStyle/>
          <a:p>
            <a:r>
              <a:rPr lang="es-ES" sz="1200" b="1" u="sng" dirty="0" smtClean="0">
                <a:solidFill>
                  <a:srgbClr val="0070C0"/>
                </a:solidFill>
                <a:latin typeface="Avenir Book"/>
              </a:rPr>
              <a:t>INTERACCIÓN EN RR.SS.</a:t>
            </a:r>
            <a:endParaRPr lang="es-ES" sz="1200" b="1" u="sng" dirty="0">
              <a:solidFill>
                <a:srgbClr val="0070C0"/>
              </a:solidFill>
              <a:latin typeface="Avenir Book"/>
            </a:endParaRPr>
          </a:p>
        </p:txBody>
      </p:sp>
      <p:pic>
        <p:nvPicPr>
          <p:cNvPr id="40" name="39 Imagen" descr="ICONO MÓVIL.png"/>
          <p:cNvPicPr>
            <a:picLocks noChangeAspect="1"/>
          </p:cNvPicPr>
          <p:nvPr/>
        </p:nvPicPr>
        <p:blipFill>
          <a:blip r:embed="rId7" cstate="print"/>
          <a:stretch>
            <a:fillRect/>
          </a:stretch>
        </p:blipFill>
        <p:spPr>
          <a:xfrm>
            <a:off x="8604036" y="4587562"/>
            <a:ext cx="504468" cy="504468"/>
          </a:xfrm>
          <a:prstGeom prst="rect">
            <a:avLst/>
          </a:prstGeom>
        </p:spPr>
      </p:pic>
      <p:sp>
        <p:nvSpPr>
          <p:cNvPr id="15" name="14 CuadroTexto"/>
          <p:cNvSpPr txBox="1"/>
          <p:nvPr/>
        </p:nvSpPr>
        <p:spPr>
          <a:xfrm>
            <a:off x="2555776" y="771550"/>
            <a:ext cx="4752528" cy="600164"/>
          </a:xfrm>
          <a:prstGeom prst="rect">
            <a:avLst/>
          </a:prstGeom>
          <a:noFill/>
        </p:spPr>
        <p:txBody>
          <a:bodyPr wrap="square" rtlCol="0">
            <a:spAutoFit/>
          </a:bodyPr>
          <a:lstStyle/>
          <a:p>
            <a:pPr algn="just"/>
            <a:r>
              <a:rPr lang="es-ES" sz="1100" dirty="0" smtClean="0">
                <a:solidFill>
                  <a:schemeClr val="tx1">
                    <a:lumMod val="50000"/>
                    <a:lumOff val="50000"/>
                  </a:schemeClr>
                </a:solidFill>
                <a:latin typeface="Avenir Book"/>
              </a:rPr>
              <a:t>Permite al cliente que, desde su smartphone o </a:t>
            </a:r>
            <a:r>
              <a:rPr lang="es-ES" sz="1100" dirty="0" err="1" smtClean="0">
                <a:solidFill>
                  <a:schemeClr val="tx1">
                    <a:lumMod val="50000"/>
                    <a:lumOff val="50000"/>
                  </a:schemeClr>
                </a:solidFill>
                <a:latin typeface="Avenir Book"/>
              </a:rPr>
              <a:t>tablet</a:t>
            </a:r>
            <a:r>
              <a:rPr lang="es-ES" sz="1100" dirty="0" smtClean="0">
                <a:solidFill>
                  <a:schemeClr val="tx1">
                    <a:lumMod val="50000"/>
                    <a:lumOff val="50000"/>
                  </a:schemeClr>
                </a:solidFill>
                <a:latin typeface="Avenir Book"/>
              </a:rPr>
              <a:t> y en cualquier momento del día, pueda conocer el estado de su siniestro, quién va a acudir a su domicilio y para qué y cuándo va a finalizar su siniestro.</a:t>
            </a:r>
            <a:endParaRPr lang="es-ES" sz="1100" dirty="0">
              <a:solidFill>
                <a:schemeClr val="tx1">
                  <a:lumMod val="50000"/>
                  <a:lumOff val="50000"/>
                </a:schemeClr>
              </a:solidFill>
              <a:latin typeface="Avenir Book"/>
            </a:endParaRPr>
          </a:p>
        </p:txBody>
      </p:sp>
      <p:sp>
        <p:nvSpPr>
          <p:cNvPr id="18" name="17 Rectángulo"/>
          <p:cNvSpPr/>
          <p:nvPr/>
        </p:nvSpPr>
        <p:spPr>
          <a:xfrm>
            <a:off x="2555776" y="1635646"/>
            <a:ext cx="6264696" cy="938719"/>
          </a:xfrm>
          <a:prstGeom prst="rect">
            <a:avLst/>
          </a:prstGeom>
        </p:spPr>
        <p:txBody>
          <a:bodyPr wrap="square">
            <a:spAutoFit/>
          </a:bodyPr>
          <a:lstStyle/>
          <a:p>
            <a:pPr algn="just"/>
            <a:r>
              <a:rPr lang="es-ES_tradnl" sz="1100" b="1" dirty="0" smtClean="0">
                <a:solidFill>
                  <a:schemeClr val="accent3">
                    <a:lumMod val="75000"/>
                  </a:schemeClr>
                </a:solidFill>
                <a:latin typeface="Avenir Book"/>
              </a:rPr>
              <a:t>Cliente Digital </a:t>
            </a:r>
            <a:r>
              <a:rPr lang="es-ES_tradnl" sz="1100" dirty="0" smtClean="0">
                <a:solidFill>
                  <a:schemeClr val="bg1">
                    <a:lumMod val="50000"/>
                  </a:schemeClr>
                </a:solidFill>
                <a:latin typeface="Avenir Book"/>
              </a:rPr>
              <a:t>ofrece la posibilidad de declarar y </a:t>
            </a:r>
            <a:r>
              <a:rPr lang="es-ES_tradnl" sz="1100" dirty="0" err="1" smtClean="0">
                <a:solidFill>
                  <a:schemeClr val="bg1">
                    <a:lumMod val="50000"/>
                  </a:schemeClr>
                </a:solidFill>
                <a:latin typeface="Avenir Book"/>
              </a:rPr>
              <a:t>autogestionar</a:t>
            </a:r>
            <a:r>
              <a:rPr lang="es-ES_tradnl" sz="1100" dirty="0" smtClean="0">
                <a:solidFill>
                  <a:schemeClr val="bg1">
                    <a:lumMod val="50000"/>
                  </a:schemeClr>
                </a:solidFill>
                <a:latin typeface="Avenir Book"/>
              </a:rPr>
              <a:t> un nuevo siniestro. Mediante un sistema de </a:t>
            </a:r>
            <a:r>
              <a:rPr lang="es-ES_tradnl" sz="1100" dirty="0" err="1" smtClean="0">
                <a:solidFill>
                  <a:schemeClr val="bg1">
                    <a:lumMod val="50000"/>
                  </a:schemeClr>
                </a:solidFill>
                <a:latin typeface="Avenir Book"/>
              </a:rPr>
              <a:t>triaje</a:t>
            </a:r>
            <a:r>
              <a:rPr lang="es-ES_tradnl" sz="1100" dirty="0" smtClean="0">
                <a:solidFill>
                  <a:schemeClr val="bg1">
                    <a:lumMod val="50000"/>
                  </a:schemeClr>
                </a:solidFill>
                <a:latin typeface="Avenir Book"/>
              </a:rPr>
              <a:t> automático </a:t>
            </a:r>
            <a:r>
              <a:rPr lang="es-ES_tradnl" sz="1100" b="1" dirty="0" smtClean="0">
                <a:solidFill>
                  <a:schemeClr val="accent3">
                    <a:lumMod val="75000"/>
                  </a:schemeClr>
                </a:solidFill>
                <a:latin typeface="Avenir Book"/>
              </a:rPr>
              <a:t>Cliente Digital </a:t>
            </a:r>
            <a:r>
              <a:rPr lang="es-ES_tradnl" sz="1100" dirty="0" smtClean="0">
                <a:solidFill>
                  <a:schemeClr val="bg1">
                    <a:lumMod val="50000"/>
                  </a:schemeClr>
                </a:solidFill>
                <a:latin typeface="Avenir Book"/>
              </a:rPr>
              <a:t>propone diversas opciones en función de la declaración del siniestro, permitiendo, en los casos que la aseguradora decida, autoliquidarse el mismo. Del mismo modo, el siniestro se deriva a reparación, peritación o indemnización en base a los criterios definidos por la aseguradora.</a:t>
            </a:r>
            <a:endParaRPr lang="es-ES" sz="1100" dirty="0">
              <a:solidFill>
                <a:schemeClr val="bg1">
                  <a:lumMod val="50000"/>
                </a:schemeClr>
              </a:solidFill>
            </a:endParaRPr>
          </a:p>
        </p:txBody>
      </p:sp>
      <p:sp>
        <p:nvSpPr>
          <p:cNvPr id="19" name="18 Rectángulo"/>
          <p:cNvSpPr/>
          <p:nvPr/>
        </p:nvSpPr>
        <p:spPr>
          <a:xfrm>
            <a:off x="2555776" y="2787774"/>
            <a:ext cx="6534472" cy="430887"/>
          </a:xfrm>
          <a:prstGeom prst="rect">
            <a:avLst/>
          </a:prstGeom>
        </p:spPr>
        <p:txBody>
          <a:bodyPr wrap="square">
            <a:spAutoFit/>
          </a:bodyPr>
          <a:lstStyle/>
          <a:p>
            <a:r>
              <a:rPr lang="es-ES" sz="1100" dirty="0" smtClean="0">
                <a:solidFill>
                  <a:schemeClr val="bg1">
                    <a:lumMod val="50000"/>
                  </a:schemeClr>
                </a:solidFill>
                <a:latin typeface="Avenir Book"/>
              </a:rPr>
              <a:t>El cliente podrá compartir la información de su siniestro (fotografías) con el logo de su compañía, mejorando la presencia de ésta en Redes sociales y consiguiendo la promoción de sus asegurados.</a:t>
            </a:r>
            <a:endParaRPr lang="es-ES" sz="1100" dirty="0">
              <a:solidFill>
                <a:schemeClr val="bg1">
                  <a:lumMod val="50000"/>
                </a:schemeClr>
              </a:solidFill>
            </a:endParaRPr>
          </a:p>
        </p:txBody>
      </p:sp>
      <p:sp>
        <p:nvSpPr>
          <p:cNvPr id="20" name="19 CuadroTexto"/>
          <p:cNvSpPr txBox="1"/>
          <p:nvPr/>
        </p:nvSpPr>
        <p:spPr>
          <a:xfrm>
            <a:off x="2555776" y="3219822"/>
            <a:ext cx="3168352" cy="276999"/>
          </a:xfrm>
          <a:prstGeom prst="rect">
            <a:avLst/>
          </a:prstGeom>
          <a:noFill/>
        </p:spPr>
        <p:txBody>
          <a:bodyPr wrap="square" rtlCol="0">
            <a:spAutoFit/>
          </a:bodyPr>
          <a:lstStyle/>
          <a:p>
            <a:r>
              <a:rPr lang="es-ES" sz="1200" b="1" u="sng" dirty="0" smtClean="0">
                <a:solidFill>
                  <a:srgbClr val="0070C0"/>
                </a:solidFill>
                <a:latin typeface="Avenir Book"/>
              </a:rPr>
              <a:t>MARKETING DIRIGIDO</a:t>
            </a:r>
            <a:endParaRPr lang="es-ES" sz="1200" b="1" u="sng" dirty="0">
              <a:solidFill>
                <a:srgbClr val="0070C0"/>
              </a:solidFill>
              <a:latin typeface="Avenir Book"/>
            </a:endParaRPr>
          </a:p>
        </p:txBody>
      </p:sp>
      <p:sp>
        <p:nvSpPr>
          <p:cNvPr id="22" name="21 Rectángulo"/>
          <p:cNvSpPr/>
          <p:nvPr/>
        </p:nvSpPr>
        <p:spPr>
          <a:xfrm>
            <a:off x="2555776" y="3411746"/>
            <a:ext cx="6264696" cy="600164"/>
          </a:xfrm>
          <a:prstGeom prst="rect">
            <a:avLst/>
          </a:prstGeom>
        </p:spPr>
        <p:txBody>
          <a:bodyPr wrap="square">
            <a:spAutoFit/>
          </a:bodyPr>
          <a:lstStyle/>
          <a:p>
            <a:r>
              <a:rPr lang="es-ES" sz="1100" dirty="0" smtClean="0">
                <a:solidFill>
                  <a:schemeClr val="bg1">
                    <a:lumMod val="50000"/>
                  </a:schemeClr>
                </a:solidFill>
                <a:latin typeface="Avenir Book"/>
              </a:rPr>
              <a:t>En base a la tipología de cliente, </a:t>
            </a:r>
            <a:r>
              <a:rPr lang="es-ES" sz="1100" b="1" dirty="0" smtClean="0">
                <a:solidFill>
                  <a:schemeClr val="accent3">
                    <a:lumMod val="75000"/>
                  </a:schemeClr>
                </a:solidFill>
                <a:latin typeface="Avenir Book"/>
              </a:rPr>
              <a:t>Cliente Digital </a:t>
            </a:r>
            <a:r>
              <a:rPr lang="es-ES" sz="1100" dirty="0" smtClean="0">
                <a:solidFill>
                  <a:schemeClr val="bg1">
                    <a:lumMod val="50000"/>
                  </a:schemeClr>
                </a:solidFill>
                <a:latin typeface="Avenir Book"/>
              </a:rPr>
              <a:t>permite a la compañía realizar acciones de marketing totalmente personalizadas, así como disponer de estadísticas de seguimiento de las mismas en tiempo real.</a:t>
            </a:r>
            <a:endParaRPr lang="es-ES" sz="1100" dirty="0">
              <a:solidFill>
                <a:schemeClr val="bg1">
                  <a:lumMod val="50000"/>
                </a:schemeClr>
              </a:solidFill>
            </a:endParaRPr>
          </a:p>
        </p:txBody>
      </p:sp>
      <p:sp>
        <p:nvSpPr>
          <p:cNvPr id="23" name="22 CuadroTexto"/>
          <p:cNvSpPr txBox="1"/>
          <p:nvPr/>
        </p:nvSpPr>
        <p:spPr>
          <a:xfrm>
            <a:off x="2555776" y="4011910"/>
            <a:ext cx="4104456" cy="276999"/>
          </a:xfrm>
          <a:prstGeom prst="rect">
            <a:avLst/>
          </a:prstGeom>
          <a:noFill/>
        </p:spPr>
        <p:txBody>
          <a:bodyPr wrap="square" rtlCol="0">
            <a:spAutoFit/>
          </a:bodyPr>
          <a:lstStyle/>
          <a:p>
            <a:r>
              <a:rPr lang="es-ES" sz="1200" b="1" u="sng" dirty="0" smtClean="0">
                <a:solidFill>
                  <a:srgbClr val="0070C0"/>
                </a:solidFill>
                <a:latin typeface="Avenir Book"/>
              </a:rPr>
              <a:t>CONOCIMIENTO DE LA EXPERIENCIA DE CLIENTE</a:t>
            </a:r>
            <a:endParaRPr lang="es-ES" sz="1200" b="1" u="sng" dirty="0">
              <a:solidFill>
                <a:srgbClr val="0070C0"/>
              </a:solidFill>
              <a:latin typeface="Avenir Book"/>
            </a:endParaRPr>
          </a:p>
        </p:txBody>
      </p:sp>
      <p:sp>
        <p:nvSpPr>
          <p:cNvPr id="25" name="24 Rectángulo"/>
          <p:cNvSpPr/>
          <p:nvPr/>
        </p:nvSpPr>
        <p:spPr>
          <a:xfrm>
            <a:off x="2555776" y="4227934"/>
            <a:ext cx="6534472" cy="430887"/>
          </a:xfrm>
          <a:prstGeom prst="rect">
            <a:avLst/>
          </a:prstGeom>
        </p:spPr>
        <p:txBody>
          <a:bodyPr wrap="square">
            <a:spAutoFit/>
          </a:bodyPr>
          <a:lstStyle/>
          <a:p>
            <a:r>
              <a:rPr lang="es-ES" sz="1100" dirty="0" smtClean="0">
                <a:solidFill>
                  <a:schemeClr val="bg1">
                    <a:lumMod val="50000"/>
                  </a:schemeClr>
                </a:solidFill>
                <a:latin typeface="Avenir Book"/>
              </a:rPr>
              <a:t>Mediante esta solución, implementamos encuestas en cualquier momento de la gestión del siniestro, pudiendo </a:t>
            </a:r>
            <a:r>
              <a:rPr lang="es-ES" sz="1100" smtClean="0">
                <a:solidFill>
                  <a:schemeClr val="bg1">
                    <a:lumMod val="50000"/>
                  </a:schemeClr>
                </a:solidFill>
                <a:latin typeface="Avenir Book"/>
              </a:rPr>
              <a:t>la aseguradora conocer </a:t>
            </a:r>
            <a:r>
              <a:rPr lang="es-ES" sz="1100" dirty="0" smtClean="0">
                <a:solidFill>
                  <a:schemeClr val="bg1">
                    <a:lumMod val="50000"/>
                  </a:schemeClr>
                </a:solidFill>
                <a:latin typeface="Avenir Book"/>
              </a:rPr>
              <a:t>la Experiencia de Cliente de todos los Asegurados.</a:t>
            </a:r>
            <a:endParaRPr lang="es-ES" sz="1100" dirty="0">
              <a:solidFill>
                <a:schemeClr val="bg1">
                  <a:lumMod val="50000"/>
                </a:schemeClr>
              </a:solidFill>
            </a:endParaRPr>
          </a:p>
        </p:txBody>
      </p:sp>
    </p:spTree>
    <p:extLst>
      <p:ext uri="{BB962C8B-B14F-4D97-AF65-F5344CB8AC3E}">
        <p14:creationId xmlns:p14="http://schemas.microsoft.com/office/powerpoint/2010/main" val="304184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1000"/>
                                        <p:tgtEl>
                                          <p:spTgt spid="37"/>
                                        </p:tgtEl>
                                      </p:cBhvr>
                                    </p:animEffect>
                                    <p:anim calcmode="lin" valueType="num">
                                      <p:cBhvr>
                                        <p:cTn id="20" dur="1000" fill="hold"/>
                                        <p:tgtEl>
                                          <p:spTgt spid="37"/>
                                        </p:tgtEl>
                                        <p:attrNameLst>
                                          <p:attrName>ppt_x</p:attrName>
                                        </p:attrNameLst>
                                      </p:cBhvr>
                                      <p:tavLst>
                                        <p:tav tm="0">
                                          <p:val>
                                            <p:strVal val="#ppt_x"/>
                                          </p:val>
                                        </p:tav>
                                        <p:tav tm="100000">
                                          <p:val>
                                            <p:strVal val="#ppt_x"/>
                                          </p:val>
                                        </p:tav>
                                      </p:tavLst>
                                    </p:anim>
                                    <p:anim calcmode="lin" valueType="num">
                                      <p:cBhvr>
                                        <p:cTn id="21" dur="1000" fill="hold"/>
                                        <p:tgtEl>
                                          <p:spTgt spid="3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anim calcmode="lin" valueType="num">
                                      <p:cBhvr>
                                        <p:cTn id="32" dur="1000" fill="hold"/>
                                        <p:tgtEl>
                                          <p:spTgt spid="38"/>
                                        </p:tgtEl>
                                        <p:attrNameLst>
                                          <p:attrName>ppt_x</p:attrName>
                                        </p:attrNameLst>
                                      </p:cBhvr>
                                      <p:tavLst>
                                        <p:tav tm="0">
                                          <p:val>
                                            <p:strVal val="#ppt_x"/>
                                          </p:val>
                                        </p:tav>
                                        <p:tav tm="100000">
                                          <p:val>
                                            <p:strVal val="#ppt_x"/>
                                          </p:val>
                                        </p:tav>
                                      </p:tavLst>
                                    </p:anim>
                                    <p:anim calcmode="lin" valueType="num">
                                      <p:cBhvr>
                                        <p:cTn id="33" dur="1000" fill="hold"/>
                                        <p:tgtEl>
                                          <p:spTgt spid="3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1000" fill="hold"/>
                                        <p:tgtEl>
                                          <p:spTgt spid="23"/>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15" grpId="0"/>
      <p:bldP spid="18" grpId="0"/>
      <p:bldP spid="19" grpId="0"/>
      <p:bldP spid="20" grpId="0"/>
      <p:bldP spid="22" grpId="0"/>
      <p:bldP spid="23"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77 Imagen" descr="tn_abstract-132.jpg"/>
          <p:cNvPicPr>
            <a:picLocks noChangeAspect="1"/>
          </p:cNvPicPr>
          <p:nvPr/>
        </p:nvPicPr>
        <p:blipFill>
          <a:blip r:embed="rId3" cstate="print"/>
          <a:stretch>
            <a:fillRect/>
          </a:stretch>
        </p:blipFill>
        <p:spPr>
          <a:xfrm>
            <a:off x="0" y="0"/>
            <a:ext cx="9144000" cy="5143500"/>
          </a:xfrm>
          <a:prstGeom prst="rect">
            <a:avLst/>
          </a:prstGeom>
        </p:spPr>
      </p:pic>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10" name="Agrupar 9"/>
          <p:cNvGrpSpPr/>
          <p:nvPr/>
        </p:nvGrpSpPr>
        <p:grpSpPr>
          <a:xfrm>
            <a:off x="0" y="0"/>
            <a:ext cx="2367280" cy="5143500"/>
            <a:chOff x="0" y="0"/>
            <a:chExt cx="2367280" cy="5143500"/>
          </a:xfrm>
        </p:grpSpPr>
        <p:pic>
          <p:nvPicPr>
            <p:cNvPr id="11" name="Imagen 10" descr="bengala 2.jpg"/>
            <p:cNvPicPr>
              <a:picLocks noChangeAspect="1"/>
            </p:cNvPicPr>
            <p:nvPr/>
          </p:nvPicPr>
          <p:blipFill rotWithShape="1">
            <a:blip r:embed="rId4"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2"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3" name="Imagen 12" descr="logo-ver.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
        <p:nvSpPr>
          <p:cNvPr id="14" name="18 Título"/>
          <p:cNvSpPr>
            <a:spLocks noGrp="1"/>
          </p:cNvSpPr>
          <p:nvPr>
            <p:ph type="ctrTitle"/>
          </p:nvPr>
        </p:nvSpPr>
        <p:spPr>
          <a:xfrm>
            <a:off x="2411760" y="-92546"/>
            <a:ext cx="6264696" cy="720080"/>
          </a:xfrm>
        </p:spPr>
        <p:txBody>
          <a:bodyPr>
            <a:noAutofit/>
          </a:bodyPr>
          <a:lstStyle/>
          <a:p>
            <a:pPr algn="l"/>
            <a:r>
              <a:rPr lang="es-ES" sz="2000" b="1" dirty="0" smtClean="0">
                <a:solidFill>
                  <a:srgbClr val="00B050"/>
                </a:solidFill>
              </a:rPr>
              <a:t>CLIENTE DIGITAL_</a:t>
            </a:r>
            <a:r>
              <a:rPr lang="es-ES" sz="2000" dirty="0" smtClean="0">
                <a:solidFill>
                  <a:srgbClr val="00B050"/>
                </a:solidFill>
              </a:rPr>
              <a:t>CÓMO FUNCIONA</a:t>
            </a:r>
            <a:endParaRPr lang="es-ES" sz="2000" dirty="0">
              <a:solidFill>
                <a:srgbClr val="00B050"/>
              </a:solidFill>
            </a:endParaRPr>
          </a:p>
        </p:txBody>
      </p:sp>
      <p:pic>
        <p:nvPicPr>
          <p:cNvPr id="15" name="14 Imagen" descr="ICONO MÓVIL.png"/>
          <p:cNvPicPr>
            <a:picLocks noChangeAspect="1"/>
          </p:cNvPicPr>
          <p:nvPr/>
        </p:nvPicPr>
        <p:blipFill>
          <a:blip r:embed="rId6" cstate="print"/>
          <a:stretch>
            <a:fillRect/>
          </a:stretch>
        </p:blipFill>
        <p:spPr>
          <a:xfrm>
            <a:off x="8460432" y="123478"/>
            <a:ext cx="504468" cy="504468"/>
          </a:xfrm>
          <a:prstGeom prst="rect">
            <a:avLst/>
          </a:prstGeom>
        </p:spPr>
      </p:pic>
      <p:sp>
        <p:nvSpPr>
          <p:cNvPr id="38" name="Rectangle 18"/>
          <p:cNvSpPr>
            <a:spLocks/>
          </p:cNvSpPr>
          <p:nvPr/>
        </p:nvSpPr>
        <p:spPr bwMode="auto">
          <a:xfrm>
            <a:off x="2987824" y="936591"/>
            <a:ext cx="2448272" cy="583583"/>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Gill Sans"/>
            </a:endParaRPr>
          </a:p>
        </p:txBody>
      </p:sp>
      <p:sp>
        <p:nvSpPr>
          <p:cNvPr id="39" name="Rectangle 19"/>
          <p:cNvSpPr>
            <a:spLocks/>
          </p:cNvSpPr>
          <p:nvPr/>
        </p:nvSpPr>
        <p:spPr bwMode="auto">
          <a:xfrm>
            <a:off x="3131840" y="1026114"/>
            <a:ext cx="2088507" cy="403864"/>
          </a:xfrm>
          <a:prstGeom prst="rect">
            <a:avLst/>
          </a:prstGeom>
          <a:noFill/>
          <a:ln w="25400" cap="flat" cmpd="sng" algn="ctr">
            <a:noFill/>
            <a:prstDash val="solid"/>
          </a:ln>
          <a:effectLst/>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rgbClr val="000000"/>
                </a:solidFill>
                <a:effectLst/>
                <a:uLnTx/>
                <a:uFillTx/>
                <a:latin typeface="Avenir Book"/>
              </a:rPr>
              <a:t>El Asegurado recibe un link y accede a </a:t>
            </a:r>
            <a:r>
              <a:rPr lang="es-ES" sz="1200" b="1" kern="0" dirty="0" smtClean="0">
                <a:solidFill>
                  <a:schemeClr val="accent3">
                    <a:lumMod val="75000"/>
                  </a:schemeClr>
                </a:solidFill>
                <a:latin typeface="Avenir Book"/>
              </a:rPr>
              <a:t>Cliente Digital</a:t>
            </a:r>
            <a:endParaRPr lang="es-ES" sz="1200" b="1" kern="0" dirty="0">
              <a:solidFill>
                <a:schemeClr val="accent3">
                  <a:lumMod val="75000"/>
                </a:schemeClr>
              </a:solidFill>
              <a:latin typeface="Avenir Book"/>
            </a:endParaRPr>
          </a:p>
        </p:txBody>
      </p:sp>
      <p:sp>
        <p:nvSpPr>
          <p:cNvPr id="41" name="Rectangle 21"/>
          <p:cNvSpPr>
            <a:spLocks/>
          </p:cNvSpPr>
          <p:nvPr/>
        </p:nvSpPr>
        <p:spPr bwMode="auto">
          <a:xfrm>
            <a:off x="2987824" y="2338074"/>
            <a:ext cx="2448247" cy="593716"/>
          </a:xfrm>
          <a:prstGeom prst="rect">
            <a:avLst/>
          </a:prstGeom>
          <a:solidFill>
            <a:srgbClr val="FFFFFF">
              <a:alpha val="0"/>
            </a:srgbClr>
          </a:solid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42" name="Rectangle 22"/>
          <p:cNvSpPr>
            <a:spLocks/>
          </p:cNvSpPr>
          <p:nvPr/>
        </p:nvSpPr>
        <p:spPr bwMode="auto">
          <a:xfrm>
            <a:off x="3131884" y="2322585"/>
            <a:ext cx="2160126" cy="539908"/>
          </a:xfrm>
          <a:prstGeom prst="rect">
            <a:avLst/>
          </a:prstGeom>
          <a:no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i="0" u="none" strike="noStrike" kern="0" cap="none" spc="0" normalizeH="0" baseline="0" noProof="0" dirty="0" smtClean="0">
                <a:ln>
                  <a:noFill/>
                </a:ln>
                <a:solidFill>
                  <a:srgbClr val="000000"/>
                </a:solidFill>
                <a:effectLst/>
                <a:uLnTx/>
                <a:uFillTx/>
                <a:latin typeface="Avenir Book"/>
              </a:rPr>
              <a:t>Visualiza la fecha de finalización de su siniestro</a:t>
            </a:r>
            <a:endParaRPr kumimoji="0" lang="es-ES" sz="1200" i="0" u="none" strike="noStrike" kern="0" cap="none" spc="0" normalizeH="0" baseline="0" noProof="0" dirty="0">
              <a:ln>
                <a:noFill/>
              </a:ln>
              <a:solidFill>
                <a:srgbClr val="000000"/>
              </a:solidFill>
              <a:effectLst/>
              <a:uLnTx/>
              <a:uFillTx/>
              <a:latin typeface="Avenir Book"/>
            </a:endParaRPr>
          </a:p>
        </p:txBody>
      </p:sp>
      <p:sp>
        <p:nvSpPr>
          <p:cNvPr id="44" name="Rectangle 24"/>
          <p:cNvSpPr>
            <a:spLocks/>
          </p:cNvSpPr>
          <p:nvPr/>
        </p:nvSpPr>
        <p:spPr bwMode="auto">
          <a:xfrm>
            <a:off x="3002570" y="1627300"/>
            <a:ext cx="2448665" cy="588330"/>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45" name="Rectangle 25"/>
          <p:cNvSpPr>
            <a:spLocks/>
          </p:cNvSpPr>
          <p:nvPr/>
        </p:nvSpPr>
        <p:spPr bwMode="auto">
          <a:xfrm>
            <a:off x="3074223" y="1712801"/>
            <a:ext cx="2217857" cy="426149"/>
          </a:xfrm>
          <a:prstGeom prst="rect">
            <a:avLst/>
          </a:prstGeom>
          <a:noFill/>
          <a:ln w="25400" cap="flat" cmpd="sng" algn="ctr">
            <a:noFill/>
            <a:prstDash val="solid"/>
          </a:ln>
          <a:effectLst/>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rgbClr val="000000"/>
                </a:solidFill>
                <a:effectLst/>
                <a:uLnTx/>
                <a:uFillTx/>
                <a:latin typeface="Avenir Book"/>
              </a:rPr>
              <a:t>Interactúa y conoce en cada momento el estado de su siniestro</a:t>
            </a:r>
            <a:endParaRPr kumimoji="0" lang="en-US" sz="1200" b="0" i="0" u="none" strike="noStrike" kern="0" cap="none" spc="0" normalizeH="0" baseline="0" noProof="0" dirty="0">
              <a:ln>
                <a:noFill/>
              </a:ln>
              <a:solidFill>
                <a:srgbClr val="000000"/>
              </a:solidFill>
              <a:effectLst/>
              <a:uLnTx/>
              <a:uFillTx/>
              <a:latin typeface="Avenir Book"/>
              <a:ea typeface="ＭＳ Ｐゴシック" charset="0"/>
              <a:cs typeface="Lato Light" charset="0"/>
              <a:sym typeface="Lato Light" charset="0"/>
            </a:endParaRPr>
          </a:p>
        </p:txBody>
      </p:sp>
      <p:sp>
        <p:nvSpPr>
          <p:cNvPr id="47" name="Rectangle 39"/>
          <p:cNvSpPr>
            <a:spLocks/>
          </p:cNvSpPr>
          <p:nvPr/>
        </p:nvSpPr>
        <p:spPr bwMode="auto">
          <a:xfrm>
            <a:off x="3028468" y="4455603"/>
            <a:ext cx="2448272" cy="636427"/>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48" name="Rectangle 40"/>
          <p:cNvSpPr>
            <a:spLocks/>
          </p:cNvSpPr>
          <p:nvPr/>
        </p:nvSpPr>
        <p:spPr bwMode="auto">
          <a:xfrm>
            <a:off x="3131840" y="4482987"/>
            <a:ext cx="2088186" cy="538797"/>
          </a:xfrm>
          <a:prstGeom prst="rect">
            <a:avLst/>
          </a:prstGeom>
          <a:noFill/>
          <a:ln w="25400" cap="flat" cmpd="sng" algn="ctr">
            <a:noFill/>
            <a:prstDash val="solid"/>
          </a:ln>
          <a:effectLst/>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1200" b="0" i="0" u="none" strike="noStrike" kern="0" cap="none" spc="0" normalizeH="0" baseline="0" noProof="0" dirty="0" smtClean="0">
                <a:ln>
                  <a:noFill/>
                </a:ln>
                <a:solidFill>
                  <a:srgbClr val="000000"/>
                </a:solidFill>
                <a:effectLst/>
                <a:uLnTx/>
                <a:uFillTx/>
                <a:latin typeface="Avenir Book"/>
              </a:rPr>
              <a:t>El </a:t>
            </a:r>
            <a:r>
              <a:rPr kumimoji="0" lang="ca-ES" sz="1200" b="0" i="0" u="none" strike="noStrike" kern="0" cap="none" spc="0" normalizeH="0" baseline="0" noProof="0" dirty="0" err="1" smtClean="0">
                <a:ln>
                  <a:noFill/>
                </a:ln>
                <a:solidFill>
                  <a:srgbClr val="000000"/>
                </a:solidFill>
                <a:effectLst/>
                <a:uLnTx/>
                <a:uFillTx/>
                <a:latin typeface="Avenir Book"/>
              </a:rPr>
              <a:t>Asegurado</a:t>
            </a:r>
            <a:r>
              <a:rPr kumimoji="0" lang="ca-ES" sz="1200" b="0" i="0" u="none" strike="noStrike" kern="0" cap="none" spc="0" normalizeH="0" baseline="0" noProof="0" dirty="0" smtClean="0">
                <a:ln>
                  <a:noFill/>
                </a:ln>
                <a:solidFill>
                  <a:srgbClr val="000000"/>
                </a:solidFill>
                <a:effectLst/>
                <a:uLnTx/>
                <a:uFillTx/>
                <a:latin typeface="Avenir Book"/>
              </a:rPr>
              <a:t> </a:t>
            </a:r>
            <a:r>
              <a:rPr kumimoji="0" lang="ca-ES" sz="1200" b="0" i="0" u="none" strike="noStrike" kern="0" cap="none" spc="0" normalizeH="0" baseline="0" noProof="0" dirty="0" err="1" smtClean="0">
                <a:ln>
                  <a:noFill/>
                </a:ln>
                <a:solidFill>
                  <a:srgbClr val="000000"/>
                </a:solidFill>
                <a:effectLst/>
                <a:uLnTx/>
                <a:uFillTx/>
                <a:latin typeface="Avenir Book"/>
              </a:rPr>
              <a:t>transmite</a:t>
            </a:r>
            <a:r>
              <a:rPr kumimoji="0" lang="ca-ES" sz="1200" b="0" i="0" u="none" strike="noStrike" kern="0" cap="none" spc="0" normalizeH="0" baseline="0" noProof="0" dirty="0" smtClean="0">
                <a:ln>
                  <a:noFill/>
                </a:ln>
                <a:solidFill>
                  <a:srgbClr val="000000"/>
                </a:solidFill>
                <a:effectLst/>
                <a:uLnTx/>
                <a:uFillTx/>
                <a:latin typeface="Avenir Book"/>
              </a:rPr>
              <a:t> </a:t>
            </a:r>
            <a:r>
              <a:rPr kumimoji="0" lang="ca-ES" sz="1200" b="0" i="0" u="none" strike="noStrike" kern="0" cap="none" spc="0" normalizeH="0" baseline="0" noProof="0" dirty="0" err="1" smtClean="0">
                <a:ln>
                  <a:noFill/>
                </a:ln>
                <a:solidFill>
                  <a:srgbClr val="000000"/>
                </a:solidFill>
                <a:effectLst/>
                <a:uLnTx/>
                <a:uFillTx/>
                <a:latin typeface="Avenir Book"/>
              </a:rPr>
              <a:t>su</a:t>
            </a:r>
            <a:r>
              <a:rPr kumimoji="0" lang="ca-ES" sz="1200" b="0" i="0" u="none" strike="noStrike" kern="0" cap="none" spc="0" normalizeH="0" baseline="0" noProof="0" dirty="0" smtClean="0">
                <a:ln>
                  <a:noFill/>
                </a:ln>
                <a:solidFill>
                  <a:srgbClr val="000000"/>
                </a:solidFill>
                <a:effectLst/>
                <a:uLnTx/>
                <a:uFillTx/>
                <a:latin typeface="Avenir Book"/>
              </a:rPr>
              <a:t> </a:t>
            </a:r>
            <a:r>
              <a:rPr lang="ca-ES" sz="1200" b="1" kern="0" dirty="0" smtClean="0">
                <a:solidFill>
                  <a:schemeClr val="accent2">
                    <a:lumMod val="75000"/>
                  </a:schemeClr>
                </a:solidFill>
                <a:latin typeface="Avenir Book"/>
              </a:rPr>
              <a:t>E</a:t>
            </a:r>
            <a:r>
              <a:rPr kumimoji="0" lang="ca-ES" sz="1200" b="1" i="0" u="none" strike="noStrike" kern="0" cap="none" spc="0" normalizeH="0" baseline="0" noProof="0" dirty="0" err="1" smtClean="0">
                <a:ln>
                  <a:noFill/>
                </a:ln>
                <a:solidFill>
                  <a:schemeClr val="accent2">
                    <a:lumMod val="75000"/>
                  </a:schemeClr>
                </a:solidFill>
                <a:effectLst/>
                <a:uLnTx/>
                <a:uFillTx/>
                <a:latin typeface="Avenir Book"/>
              </a:rPr>
              <a:t>xperiencia</a:t>
            </a:r>
            <a:r>
              <a:rPr kumimoji="0" lang="ca-ES" sz="1200" b="1" i="0" u="none" strike="noStrike" kern="0" cap="none" spc="0" normalizeH="0" baseline="0" noProof="0" dirty="0" smtClean="0">
                <a:ln>
                  <a:noFill/>
                </a:ln>
                <a:solidFill>
                  <a:schemeClr val="accent2">
                    <a:lumMod val="75000"/>
                  </a:schemeClr>
                </a:solidFill>
                <a:effectLst/>
                <a:uLnTx/>
                <a:uFillTx/>
                <a:latin typeface="Avenir Book"/>
              </a:rPr>
              <a:t> de </a:t>
            </a:r>
            <a:r>
              <a:rPr lang="ca-ES" sz="1200" b="1" kern="0" dirty="0" smtClean="0">
                <a:solidFill>
                  <a:schemeClr val="accent2">
                    <a:lumMod val="75000"/>
                  </a:schemeClr>
                </a:solidFill>
                <a:latin typeface="Avenir Book"/>
              </a:rPr>
              <a:t>C</a:t>
            </a:r>
            <a:r>
              <a:rPr kumimoji="0" lang="ca-ES" sz="1200" b="1" i="0" u="none" strike="noStrike" kern="0" cap="none" spc="0" normalizeH="0" baseline="0" noProof="0" dirty="0" err="1" smtClean="0">
                <a:ln>
                  <a:noFill/>
                </a:ln>
                <a:solidFill>
                  <a:schemeClr val="accent2">
                    <a:lumMod val="75000"/>
                  </a:schemeClr>
                </a:solidFill>
                <a:effectLst/>
                <a:uLnTx/>
                <a:uFillTx/>
                <a:latin typeface="Avenir Book"/>
              </a:rPr>
              <a:t>liente</a:t>
            </a:r>
            <a:endParaRPr kumimoji="0" lang="es-ES" sz="1200" b="1" i="0" u="none" strike="noStrike" kern="0" cap="none" spc="0" normalizeH="0" baseline="0" noProof="0" dirty="0" smtClean="0">
              <a:ln>
                <a:noFill/>
              </a:ln>
              <a:solidFill>
                <a:schemeClr val="accent2">
                  <a:lumMod val="75000"/>
                </a:schemeClr>
              </a:solidFill>
              <a:effectLst/>
              <a:uLnTx/>
              <a:uFillTx/>
              <a:latin typeface="Avenir Book"/>
            </a:endParaRPr>
          </a:p>
        </p:txBody>
      </p:sp>
      <p:sp>
        <p:nvSpPr>
          <p:cNvPr id="50" name="Rectangle 42"/>
          <p:cNvSpPr>
            <a:spLocks/>
          </p:cNvSpPr>
          <p:nvPr/>
        </p:nvSpPr>
        <p:spPr bwMode="auto">
          <a:xfrm>
            <a:off x="3020590" y="3716783"/>
            <a:ext cx="2448203" cy="655167"/>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51" name="Rectangle 43"/>
          <p:cNvSpPr>
            <a:spLocks/>
          </p:cNvSpPr>
          <p:nvPr/>
        </p:nvSpPr>
        <p:spPr bwMode="auto">
          <a:xfrm>
            <a:off x="3092621" y="3901181"/>
            <a:ext cx="2304141" cy="47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ysClr val="windowText" lastClr="000000"/>
                </a:solidFill>
                <a:effectLst/>
                <a:uLnTx/>
                <a:uFillTx/>
                <a:latin typeface="Avenir Book"/>
              </a:rPr>
              <a:t>Comparte fotografías de su siniestro en RR.SS. </a:t>
            </a:r>
            <a:r>
              <a:rPr lang="es-ES" sz="1200" kern="0" dirty="0" smtClean="0">
                <a:solidFill>
                  <a:sysClr val="windowText" lastClr="000000"/>
                </a:solidFill>
                <a:latin typeface="Avenir Book"/>
              </a:rPr>
              <a:t>con el logo de su compañía</a:t>
            </a:r>
            <a:endParaRPr kumimoji="0" lang="es-ES" sz="1200" b="0" i="0" u="none" strike="noStrike" kern="0" cap="none" spc="0" normalizeH="0" baseline="0" noProof="0" dirty="0">
              <a:ln>
                <a:noFill/>
              </a:ln>
              <a:solidFill>
                <a:sysClr val="windowText" lastClr="000000"/>
              </a:solidFill>
              <a:effectLst/>
              <a:uLnTx/>
              <a:uFillTx/>
              <a:latin typeface="Avenir Book"/>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latin typeface="Avenir Book"/>
              <a:ea typeface="ＭＳ Ｐゴシック" charset="0"/>
              <a:cs typeface="Lato Light" charset="0"/>
              <a:sym typeface="Lato Light" charset="0"/>
            </a:endParaRPr>
          </a:p>
        </p:txBody>
      </p:sp>
      <p:sp>
        <p:nvSpPr>
          <p:cNvPr id="53" name="Rectangle 42"/>
          <p:cNvSpPr>
            <a:spLocks/>
          </p:cNvSpPr>
          <p:nvPr/>
        </p:nvSpPr>
        <p:spPr bwMode="auto">
          <a:xfrm>
            <a:off x="3007493" y="3075133"/>
            <a:ext cx="2448272" cy="563905"/>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54" name="Rectangle 43"/>
          <p:cNvSpPr>
            <a:spLocks/>
          </p:cNvSpPr>
          <p:nvPr/>
        </p:nvSpPr>
        <p:spPr bwMode="auto">
          <a:xfrm>
            <a:off x="3079526" y="3208553"/>
            <a:ext cx="2304206" cy="443317"/>
          </a:xfrm>
          <a:prstGeom prst="rect">
            <a:avLst/>
          </a:prstGeom>
          <a:noFill/>
          <a:ln w="25400" cap="flat" cmpd="sng" algn="ctr">
            <a:noFill/>
            <a:prstDash val="solid"/>
          </a:ln>
          <a:effectLst/>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rgbClr val="000000"/>
                </a:solidFill>
                <a:effectLst/>
                <a:uLnTx/>
                <a:uFillTx/>
                <a:latin typeface="Avenir Book"/>
              </a:rPr>
              <a:t>Recibe</a:t>
            </a:r>
            <a:r>
              <a:rPr kumimoji="0" lang="es-ES" sz="1200" b="0" i="0" u="none" strike="noStrike" kern="0" cap="none" spc="0" normalizeH="0" noProof="0" dirty="0" smtClean="0">
                <a:ln>
                  <a:noFill/>
                </a:ln>
                <a:solidFill>
                  <a:srgbClr val="000000"/>
                </a:solidFill>
                <a:effectLst/>
                <a:uLnTx/>
                <a:uFillTx/>
                <a:latin typeface="Avenir Book"/>
              </a:rPr>
              <a:t> propuestas comerciales totalmente personalizadas</a:t>
            </a:r>
            <a:endParaRPr kumimoji="0" lang="es-ES" sz="1200" b="0" i="0" u="none" strike="noStrike" kern="0" cap="none" spc="0" normalizeH="0" baseline="0" noProof="0" dirty="0">
              <a:ln>
                <a:noFill/>
              </a:ln>
              <a:solidFill>
                <a:srgbClr val="000000"/>
              </a:solidFill>
              <a:effectLst/>
              <a:uLnTx/>
              <a:uFillTx/>
              <a:latin typeface="Avenir Book"/>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latin typeface="Avenir Book"/>
              <a:ea typeface="ＭＳ Ｐゴシック" charset="0"/>
              <a:cs typeface="Lato Light" charset="0"/>
              <a:sym typeface="Lato Light" charset="0"/>
            </a:endParaRPr>
          </a:p>
        </p:txBody>
      </p:sp>
      <p:sp>
        <p:nvSpPr>
          <p:cNvPr id="56" name="55 CuadroTexto"/>
          <p:cNvSpPr txBox="1"/>
          <p:nvPr/>
        </p:nvSpPr>
        <p:spPr>
          <a:xfrm>
            <a:off x="2987824" y="555526"/>
            <a:ext cx="2448272"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a-ES" sz="1200" b="1" i="0" u="sng" strike="noStrike" kern="0" cap="none" spc="0" normalizeH="0" baseline="0" noProof="0" dirty="0" smtClean="0">
                <a:ln>
                  <a:noFill/>
                </a:ln>
                <a:solidFill>
                  <a:srgbClr val="0D8DCD"/>
                </a:solidFill>
                <a:effectLst/>
                <a:uLnTx/>
                <a:uFillTx/>
                <a:latin typeface="Avenir Book"/>
              </a:rPr>
              <a:t>CON UN SINIESTRO ABIERTO</a:t>
            </a:r>
            <a:endParaRPr kumimoji="0" lang="es-ES" sz="1200" b="1" i="0" u="sng" strike="noStrike" kern="0" cap="none" spc="0" normalizeH="0" baseline="0" noProof="0" dirty="0">
              <a:ln>
                <a:noFill/>
              </a:ln>
              <a:solidFill>
                <a:srgbClr val="0D8DCD"/>
              </a:solidFill>
              <a:effectLst/>
              <a:uLnTx/>
              <a:uFillTx/>
              <a:latin typeface="Avenir Book"/>
            </a:endParaRPr>
          </a:p>
        </p:txBody>
      </p:sp>
      <p:sp>
        <p:nvSpPr>
          <p:cNvPr id="67" name="Rectangle 42"/>
          <p:cNvSpPr>
            <a:spLocks/>
          </p:cNvSpPr>
          <p:nvPr/>
        </p:nvSpPr>
        <p:spPr bwMode="auto">
          <a:xfrm>
            <a:off x="6082844" y="915566"/>
            <a:ext cx="2449596" cy="576064"/>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70" name="Rectangle 42"/>
          <p:cNvSpPr>
            <a:spLocks/>
          </p:cNvSpPr>
          <p:nvPr/>
        </p:nvSpPr>
        <p:spPr bwMode="auto">
          <a:xfrm>
            <a:off x="6067822" y="2464284"/>
            <a:ext cx="2448272" cy="1043570"/>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71" name="Rectangle 43"/>
          <p:cNvSpPr>
            <a:spLocks/>
          </p:cNvSpPr>
          <p:nvPr/>
        </p:nvSpPr>
        <p:spPr bwMode="auto">
          <a:xfrm>
            <a:off x="6139855" y="2786370"/>
            <a:ext cx="2304206" cy="649476"/>
          </a:xfrm>
          <a:prstGeom prst="rect">
            <a:avLst/>
          </a:prstGeom>
          <a:no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rgbClr val="000000"/>
                </a:solidFill>
                <a:effectLst/>
                <a:uLnTx/>
                <a:uFillTx/>
                <a:latin typeface="Avenir Book"/>
              </a:rPr>
              <a:t>Durante el proceso de autogestión,</a:t>
            </a:r>
            <a:r>
              <a:rPr kumimoji="0" lang="es-ES" sz="1200" b="0" i="0" u="none" strike="noStrike" kern="0" cap="none" spc="0" normalizeH="0" noProof="0" dirty="0" smtClean="0">
                <a:ln>
                  <a:noFill/>
                </a:ln>
                <a:solidFill>
                  <a:srgbClr val="000000"/>
                </a:solidFill>
                <a:effectLst/>
                <a:uLnTx/>
                <a:uFillTx/>
                <a:latin typeface="Avenir Book"/>
              </a:rPr>
              <a:t> </a:t>
            </a:r>
            <a:r>
              <a:rPr kumimoji="0" lang="es-ES" sz="1200" b="1" i="0" u="none" strike="noStrike" kern="0" cap="none" spc="0" normalizeH="0" noProof="0" dirty="0" smtClean="0">
                <a:ln>
                  <a:noFill/>
                </a:ln>
                <a:solidFill>
                  <a:schemeClr val="accent3">
                    <a:lumMod val="75000"/>
                  </a:schemeClr>
                </a:solidFill>
                <a:effectLst/>
                <a:uLnTx/>
                <a:uFillTx/>
                <a:latin typeface="Avenir Book"/>
              </a:rPr>
              <a:t>Cliente Digital </a:t>
            </a:r>
            <a:r>
              <a:rPr kumimoji="0" lang="es-ES" sz="1200" b="0" i="0" u="none" strike="noStrike" kern="0" cap="none" spc="0" normalizeH="0" noProof="0" dirty="0" smtClean="0">
                <a:ln>
                  <a:noFill/>
                </a:ln>
                <a:solidFill>
                  <a:srgbClr val="000000"/>
                </a:solidFill>
                <a:effectLst/>
                <a:uLnTx/>
                <a:uFillTx/>
                <a:latin typeface="Avenir Book"/>
              </a:rPr>
              <a:t>ofrece al Asegurado las mismas utilidades anteriormente detalladas</a:t>
            </a:r>
            <a:endParaRPr kumimoji="0" lang="es-ES" sz="1200" b="0" i="0" u="none" strike="noStrike" kern="0" cap="none" spc="0" normalizeH="0" baseline="0" noProof="0" dirty="0" smtClean="0">
              <a:ln>
                <a:noFill/>
              </a:ln>
              <a:solidFill>
                <a:srgbClr val="000000"/>
              </a:solidFill>
              <a:effectLst/>
              <a:uLnTx/>
              <a:uFillTx/>
              <a:latin typeface="Avenir Book"/>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latin typeface="Avenir Book"/>
              <a:ea typeface="ＭＳ Ｐゴシック" charset="0"/>
              <a:cs typeface="Lato Light" charset="0"/>
              <a:sym typeface="Lato Light" charset="0"/>
            </a:endParaRPr>
          </a:p>
        </p:txBody>
      </p:sp>
      <p:sp>
        <p:nvSpPr>
          <p:cNvPr id="73" name="Rectangle 42"/>
          <p:cNvSpPr>
            <a:spLocks/>
          </p:cNvSpPr>
          <p:nvPr/>
        </p:nvSpPr>
        <p:spPr bwMode="auto">
          <a:xfrm>
            <a:off x="6066498" y="1635646"/>
            <a:ext cx="2448272" cy="720080"/>
          </a:xfrm>
          <a:prstGeom prst="rect">
            <a:avLst/>
          </a:prstGeom>
          <a:noFill/>
          <a:ln w="25400" cap="flat" cmpd="sng" algn="ctr">
            <a:solidFill>
              <a:srgbClr val="0070C0"/>
            </a:solidFill>
            <a:prstDash val="solid"/>
            <a:headEnd type="none" w="med" len="med"/>
            <a:tailEnd type="none" w="med" len="med"/>
          </a:ln>
          <a:effectLst>
            <a:outerShdw blurRad="50800" dist="38100" dir="2700000" algn="tl" rotWithShape="0">
              <a:prstClr val="black">
                <a:alpha val="40000"/>
              </a:prstClr>
            </a:outerShdw>
          </a:effectLst>
        </p:spPr>
        <p:txBody>
          <a:bodyPr lIns="0" tIns="0" rIns="0" bIns="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venir Book"/>
            </a:endParaRPr>
          </a:p>
        </p:txBody>
      </p:sp>
      <p:sp>
        <p:nvSpPr>
          <p:cNvPr id="74" name="Rectangle 43"/>
          <p:cNvSpPr>
            <a:spLocks/>
          </p:cNvSpPr>
          <p:nvPr/>
        </p:nvSpPr>
        <p:spPr bwMode="auto">
          <a:xfrm>
            <a:off x="6138531" y="1906289"/>
            <a:ext cx="2304206" cy="377429"/>
          </a:xfrm>
          <a:prstGeom prst="rect">
            <a:avLst/>
          </a:prstGeom>
          <a:no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schemeClr val="accent3">
                    <a:lumMod val="75000"/>
                  </a:schemeClr>
                </a:solidFill>
                <a:effectLst/>
                <a:uLnTx/>
                <a:uFillTx/>
                <a:latin typeface="Avenir Book"/>
              </a:rPr>
              <a:t>Cliente Digital </a:t>
            </a:r>
            <a:r>
              <a:rPr kumimoji="0" lang="es-ES" sz="1200" b="0" i="0" u="none" strike="noStrike" kern="0" cap="none" spc="0" normalizeH="0" baseline="0" noProof="0" dirty="0" smtClean="0">
                <a:ln>
                  <a:noFill/>
                </a:ln>
                <a:solidFill>
                  <a:srgbClr val="000000"/>
                </a:solidFill>
                <a:effectLst/>
                <a:uLnTx/>
                <a:uFillTx/>
                <a:latin typeface="Avenir Book"/>
              </a:rPr>
              <a:t>efectúa el </a:t>
            </a:r>
            <a:r>
              <a:rPr kumimoji="0" lang="es-ES" sz="1200" b="0" i="0" u="none" strike="noStrike" kern="0" cap="none" spc="0" normalizeH="0" baseline="0" noProof="0" dirty="0" err="1" smtClean="0">
                <a:ln>
                  <a:noFill/>
                </a:ln>
                <a:solidFill>
                  <a:srgbClr val="000000"/>
                </a:solidFill>
                <a:effectLst/>
                <a:uLnTx/>
                <a:uFillTx/>
                <a:latin typeface="Avenir Book"/>
              </a:rPr>
              <a:t>triaje</a:t>
            </a:r>
            <a:r>
              <a:rPr kumimoji="0" lang="es-ES" sz="1200" b="0" i="0" u="none" strike="noStrike" kern="0" cap="none" spc="0" normalizeH="0" baseline="0" noProof="0" dirty="0" smtClean="0">
                <a:ln>
                  <a:noFill/>
                </a:ln>
                <a:solidFill>
                  <a:srgbClr val="000000"/>
                </a:solidFill>
                <a:effectLst/>
                <a:uLnTx/>
                <a:uFillTx/>
                <a:latin typeface="Avenir Book"/>
              </a:rPr>
              <a:t> y el Asegurado</a:t>
            </a:r>
            <a:r>
              <a:rPr kumimoji="0" lang="es-ES" sz="1200" b="0" i="0" u="none" strike="noStrike" kern="0" cap="none" spc="0" normalizeH="0" noProof="0" dirty="0" smtClean="0">
                <a:ln>
                  <a:noFill/>
                </a:ln>
                <a:solidFill>
                  <a:srgbClr val="000000"/>
                </a:solidFill>
                <a:effectLst/>
                <a:uLnTx/>
                <a:uFillTx/>
                <a:latin typeface="Avenir Book"/>
              </a:rPr>
              <a:t> se </a:t>
            </a:r>
            <a:r>
              <a:rPr kumimoji="0" lang="es-ES" sz="1200" b="0" i="0" u="none" strike="noStrike" kern="0" cap="none" spc="0" normalizeH="0" noProof="0" dirty="0" err="1" smtClean="0">
                <a:ln>
                  <a:noFill/>
                </a:ln>
                <a:solidFill>
                  <a:srgbClr val="000000"/>
                </a:solidFill>
                <a:effectLst/>
                <a:uLnTx/>
                <a:uFillTx/>
                <a:latin typeface="Avenir Book"/>
              </a:rPr>
              <a:t>autogestiona</a:t>
            </a:r>
            <a:r>
              <a:rPr kumimoji="0" lang="es-ES" sz="1200" b="0" i="0" u="none" strike="noStrike" kern="0" cap="none" spc="0" normalizeH="0" noProof="0" dirty="0" smtClean="0">
                <a:ln>
                  <a:noFill/>
                </a:ln>
                <a:solidFill>
                  <a:srgbClr val="000000"/>
                </a:solidFill>
                <a:effectLst/>
                <a:uLnTx/>
                <a:uFillTx/>
                <a:latin typeface="Avenir Book"/>
              </a:rPr>
              <a:t> el siniestro</a:t>
            </a:r>
            <a:endParaRPr kumimoji="0" lang="es-ES" sz="1200" b="0" i="0" u="none" strike="noStrike" kern="0" cap="none" spc="0" normalizeH="0" baseline="0" noProof="0" dirty="0" smtClean="0">
              <a:ln>
                <a:noFill/>
              </a:ln>
              <a:solidFill>
                <a:srgbClr val="000000"/>
              </a:solidFill>
              <a:effectLst/>
              <a:uLnTx/>
              <a:uFillTx/>
              <a:latin typeface="Avenir Book"/>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latin typeface="Avenir Book"/>
              <a:ea typeface="ＭＳ Ｐゴシック" charset="0"/>
              <a:cs typeface="Lato Light" charset="0"/>
              <a:sym typeface="Lato Light" charset="0"/>
            </a:endParaRPr>
          </a:p>
        </p:txBody>
      </p:sp>
      <p:sp>
        <p:nvSpPr>
          <p:cNvPr id="75" name="74 CuadroTexto"/>
          <p:cNvSpPr txBox="1"/>
          <p:nvPr/>
        </p:nvSpPr>
        <p:spPr>
          <a:xfrm>
            <a:off x="6084168" y="555526"/>
            <a:ext cx="2448272"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a-ES" sz="1200" b="1" i="0" u="sng" strike="noStrike" kern="0" cap="none" spc="0" normalizeH="0" baseline="0" noProof="0" dirty="0" smtClean="0">
                <a:ln>
                  <a:noFill/>
                </a:ln>
                <a:solidFill>
                  <a:srgbClr val="0D8DCD"/>
                </a:solidFill>
                <a:effectLst/>
                <a:uLnTx/>
                <a:uFillTx/>
                <a:latin typeface="Avenir Book"/>
              </a:rPr>
              <a:t>CON UN NUEVO SINIESTRO</a:t>
            </a:r>
            <a:endParaRPr kumimoji="0" lang="es-ES" sz="1200" b="1" i="0" u="sng" strike="noStrike" kern="0" cap="none" spc="0" normalizeH="0" baseline="0" noProof="0" dirty="0">
              <a:ln>
                <a:noFill/>
              </a:ln>
              <a:solidFill>
                <a:srgbClr val="0D8DCD"/>
              </a:solidFill>
              <a:effectLst/>
              <a:uLnTx/>
              <a:uFillTx/>
              <a:latin typeface="Avenir Book"/>
            </a:endParaRPr>
          </a:p>
        </p:txBody>
      </p:sp>
      <p:sp>
        <p:nvSpPr>
          <p:cNvPr id="76" name="Rectangle 19"/>
          <p:cNvSpPr>
            <a:spLocks/>
          </p:cNvSpPr>
          <p:nvPr/>
        </p:nvSpPr>
        <p:spPr bwMode="auto">
          <a:xfrm>
            <a:off x="6228184" y="1059581"/>
            <a:ext cx="2088507" cy="403864"/>
          </a:xfrm>
          <a:prstGeom prst="rect">
            <a:avLst/>
          </a:prstGeom>
          <a:noFill/>
          <a:ln w="25400" cap="flat" cmpd="sng" algn="ctr">
            <a:noFill/>
            <a:prstDash val="solid"/>
          </a:ln>
          <a:effectLst/>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rgbClr val="000000"/>
                </a:solidFill>
                <a:effectLst/>
                <a:uLnTx/>
                <a:uFillTx/>
                <a:latin typeface="Avenir Book"/>
              </a:rPr>
              <a:t>El</a:t>
            </a:r>
            <a:r>
              <a:rPr kumimoji="0" lang="es-ES" sz="1200" b="0" i="0" u="none" strike="noStrike" kern="0" cap="none" spc="0" normalizeH="0" noProof="0" dirty="0" smtClean="0">
                <a:ln>
                  <a:noFill/>
                </a:ln>
                <a:solidFill>
                  <a:srgbClr val="000000"/>
                </a:solidFill>
                <a:effectLst/>
                <a:uLnTx/>
                <a:uFillTx/>
                <a:latin typeface="Avenir Book"/>
              </a:rPr>
              <a:t> Asegurado accede y notifica el siniestro</a:t>
            </a:r>
            <a:endParaRPr kumimoji="0" lang="es-ES" sz="1200" b="0" i="0" u="none" strike="noStrike" kern="0" cap="none" spc="0" normalizeH="0" baseline="0" noProof="0" dirty="0">
              <a:ln>
                <a:noFill/>
              </a:ln>
              <a:solidFill>
                <a:srgbClr val="000000"/>
              </a:solidFill>
              <a:effectLst/>
              <a:uLnTx/>
              <a:uFillTx/>
              <a:latin typeface="Avenir Book"/>
            </a:endParaRPr>
          </a:p>
        </p:txBody>
      </p:sp>
      <p:pic>
        <p:nvPicPr>
          <p:cNvPr id="77" name="76 Imagen" descr="14928-NQ798V.png"/>
          <p:cNvPicPr>
            <a:picLocks noChangeAspect="1"/>
          </p:cNvPicPr>
          <p:nvPr/>
        </p:nvPicPr>
        <p:blipFill>
          <a:blip r:embed="rId7" cstate="print"/>
          <a:stretch>
            <a:fillRect/>
          </a:stretch>
        </p:blipFill>
        <p:spPr>
          <a:xfrm>
            <a:off x="7344915" y="3723878"/>
            <a:ext cx="1799085" cy="1419622"/>
          </a:xfrm>
          <a:prstGeom prst="rect">
            <a:avLst/>
          </a:prstGeom>
          <a:effectLst>
            <a:outerShdw blurRad="50800" dist="38100" dir="2700000" algn="tl" rotWithShape="0">
              <a:prstClr val="black">
                <a:alpha val="40000"/>
              </a:prstClr>
            </a:outerShdw>
          </a:effectLst>
        </p:spPr>
      </p:pic>
      <p:pic>
        <p:nvPicPr>
          <p:cNvPr id="79" name="78 Imagen" descr="tablet.png"/>
          <p:cNvPicPr>
            <a:picLocks noChangeAspect="1"/>
          </p:cNvPicPr>
          <p:nvPr/>
        </p:nvPicPr>
        <p:blipFill>
          <a:blip r:embed="rId8" cstate="print"/>
          <a:stretch>
            <a:fillRect/>
          </a:stretch>
        </p:blipFill>
        <p:spPr>
          <a:xfrm>
            <a:off x="5711984" y="3768500"/>
            <a:ext cx="1452304" cy="1375000"/>
          </a:xfrm>
          <a:prstGeom prst="rect">
            <a:avLst/>
          </a:prstGeom>
        </p:spPr>
      </p:pic>
    </p:spTree>
    <p:extLst>
      <p:ext uri="{BB962C8B-B14F-4D97-AF65-F5344CB8AC3E}">
        <p14:creationId xmlns:p14="http://schemas.microsoft.com/office/powerpoint/2010/main" val="417560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1000"/>
                                        <p:tgtEl>
                                          <p:spTgt spid="38"/>
                                        </p:tgtEl>
                                      </p:cBhvr>
                                    </p:animEffect>
                                    <p:anim calcmode="lin" valueType="num">
                                      <p:cBhvr>
                                        <p:cTn id="15" dur="1000" fill="hold"/>
                                        <p:tgtEl>
                                          <p:spTgt spid="38"/>
                                        </p:tgtEl>
                                        <p:attrNameLst>
                                          <p:attrName>ppt_x</p:attrName>
                                        </p:attrNameLst>
                                      </p:cBhvr>
                                      <p:tavLst>
                                        <p:tav tm="0">
                                          <p:val>
                                            <p:strVal val="#ppt_x"/>
                                          </p:val>
                                        </p:tav>
                                        <p:tav tm="100000">
                                          <p:val>
                                            <p:strVal val="#ppt_x"/>
                                          </p:val>
                                        </p:tav>
                                      </p:tavLst>
                                    </p:anim>
                                    <p:anim calcmode="lin" valueType="num">
                                      <p:cBhvr>
                                        <p:cTn id="16" dur="1000" fill="hold"/>
                                        <p:tgtEl>
                                          <p:spTgt spid="3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anim calcmode="lin" valueType="num">
                                      <p:cBhvr>
                                        <p:cTn id="20" dur="1000" fill="hold"/>
                                        <p:tgtEl>
                                          <p:spTgt spid="39"/>
                                        </p:tgtEl>
                                        <p:attrNameLst>
                                          <p:attrName>ppt_x</p:attrName>
                                        </p:attrNameLst>
                                      </p:cBhvr>
                                      <p:tavLst>
                                        <p:tav tm="0">
                                          <p:val>
                                            <p:strVal val="#ppt_x"/>
                                          </p:val>
                                        </p:tav>
                                        <p:tav tm="100000">
                                          <p:val>
                                            <p:strVal val="#ppt_x"/>
                                          </p:val>
                                        </p:tav>
                                      </p:tavLst>
                                    </p:anim>
                                    <p:anim calcmode="lin" valueType="num">
                                      <p:cBhvr>
                                        <p:cTn id="2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1000"/>
                                        <p:tgtEl>
                                          <p:spTgt spid="44"/>
                                        </p:tgtEl>
                                      </p:cBhvr>
                                    </p:animEffect>
                                    <p:anim calcmode="lin" valueType="num">
                                      <p:cBhvr>
                                        <p:cTn id="27" dur="1000" fill="hold"/>
                                        <p:tgtEl>
                                          <p:spTgt spid="44"/>
                                        </p:tgtEl>
                                        <p:attrNameLst>
                                          <p:attrName>ppt_x</p:attrName>
                                        </p:attrNameLst>
                                      </p:cBhvr>
                                      <p:tavLst>
                                        <p:tav tm="0">
                                          <p:val>
                                            <p:strVal val="#ppt_x"/>
                                          </p:val>
                                        </p:tav>
                                        <p:tav tm="100000">
                                          <p:val>
                                            <p:strVal val="#ppt_x"/>
                                          </p:val>
                                        </p:tav>
                                      </p:tavLst>
                                    </p:anim>
                                    <p:anim calcmode="lin" valueType="num">
                                      <p:cBhvr>
                                        <p:cTn id="28" dur="1000" fill="hold"/>
                                        <p:tgtEl>
                                          <p:spTgt spid="4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1000"/>
                                        <p:tgtEl>
                                          <p:spTgt spid="45"/>
                                        </p:tgtEl>
                                      </p:cBhvr>
                                    </p:animEffect>
                                    <p:anim calcmode="lin" valueType="num">
                                      <p:cBhvr>
                                        <p:cTn id="32" dur="1000" fill="hold"/>
                                        <p:tgtEl>
                                          <p:spTgt spid="45"/>
                                        </p:tgtEl>
                                        <p:attrNameLst>
                                          <p:attrName>ppt_x</p:attrName>
                                        </p:attrNameLst>
                                      </p:cBhvr>
                                      <p:tavLst>
                                        <p:tav tm="0">
                                          <p:val>
                                            <p:strVal val="#ppt_x"/>
                                          </p:val>
                                        </p:tav>
                                        <p:tav tm="100000">
                                          <p:val>
                                            <p:strVal val="#ppt_x"/>
                                          </p:val>
                                        </p:tav>
                                      </p:tavLst>
                                    </p:anim>
                                    <p:anim calcmode="lin" valueType="num">
                                      <p:cBhvr>
                                        <p:cTn id="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fade">
                                      <p:cBhvr>
                                        <p:cTn id="38" dur="1000"/>
                                        <p:tgtEl>
                                          <p:spTgt spid="41"/>
                                        </p:tgtEl>
                                      </p:cBhvr>
                                    </p:animEffect>
                                    <p:anim calcmode="lin" valueType="num">
                                      <p:cBhvr>
                                        <p:cTn id="39" dur="1000" fill="hold"/>
                                        <p:tgtEl>
                                          <p:spTgt spid="41"/>
                                        </p:tgtEl>
                                        <p:attrNameLst>
                                          <p:attrName>ppt_x</p:attrName>
                                        </p:attrNameLst>
                                      </p:cBhvr>
                                      <p:tavLst>
                                        <p:tav tm="0">
                                          <p:val>
                                            <p:strVal val="#ppt_x"/>
                                          </p:val>
                                        </p:tav>
                                        <p:tav tm="100000">
                                          <p:val>
                                            <p:strVal val="#ppt_x"/>
                                          </p:val>
                                        </p:tav>
                                      </p:tavLst>
                                    </p:anim>
                                    <p:anim calcmode="lin" valueType="num">
                                      <p:cBhvr>
                                        <p:cTn id="40" dur="1000" fill="hold"/>
                                        <p:tgtEl>
                                          <p:spTgt spid="4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1000"/>
                                        <p:tgtEl>
                                          <p:spTgt spid="50"/>
                                        </p:tgtEl>
                                      </p:cBhvr>
                                    </p:animEffect>
                                    <p:anim calcmode="lin" valueType="num">
                                      <p:cBhvr>
                                        <p:cTn id="63" dur="1000" fill="hold"/>
                                        <p:tgtEl>
                                          <p:spTgt spid="50"/>
                                        </p:tgtEl>
                                        <p:attrNameLst>
                                          <p:attrName>ppt_x</p:attrName>
                                        </p:attrNameLst>
                                      </p:cBhvr>
                                      <p:tavLst>
                                        <p:tav tm="0">
                                          <p:val>
                                            <p:strVal val="#ppt_x"/>
                                          </p:val>
                                        </p:tav>
                                        <p:tav tm="100000">
                                          <p:val>
                                            <p:strVal val="#ppt_x"/>
                                          </p:val>
                                        </p:tav>
                                      </p:tavLst>
                                    </p:anim>
                                    <p:anim calcmode="lin" valueType="num">
                                      <p:cBhvr>
                                        <p:cTn id="64" dur="1000" fill="hold"/>
                                        <p:tgtEl>
                                          <p:spTgt spid="5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0"/>
                                        <p:tgtEl>
                                          <p:spTgt spid="51"/>
                                        </p:tgtEl>
                                      </p:cBhvr>
                                    </p:animEffect>
                                    <p:anim calcmode="lin" valueType="num">
                                      <p:cBhvr>
                                        <p:cTn id="68" dur="1000" fill="hold"/>
                                        <p:tgtEl>
                                          <p:spTgt spid="51"/>
                                        </p:tgtEl>
                                        <p:attrNameLst>
                                          <p:attrName>ppt_x</p:attrName>
                                        </p:attrNameLst>
                                      </p:cBhvr>
                                      <p:tavLst>
                                        <p:tav tm="0">
                                          <p:val>
                                            <p:strVal val="#ppt_x"/>
                                          </p:val>
                                        </p:tav>
                                        <p:tav tm="100000">
                                          <p:val>
                                            <p:strVal val="#ppt_x"/>
                                          </p:val>
                                        </p:tav>
                                      </p:tavLst>
                                    </p:anim>
                                    <p:anim calcmode="lin" valueType="num">
                                      <p:cBhvr>
                                        <p:cTn id="6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47"/>
                                        </p:tgtEl>
                                        <p:attrNameLst>
                                          <p:attrName>style.visibility</p:attrName>
                                        </p:attrNameLst>
                                      </p:cBhvr>
                                      <p:to>
                                        <p:strVal val="visible"/>
                                      </p:to>
                                    </p:set>
                                    <p:animEffect transition="in" filter="fade">
                                      <p:cBhvr>
                                        <p:cTn id="74" dur="1000"/>
                                        <p:tgtEl>
                                          <p:spTgt spid="47"/>
                                        </p:tgtEl>
                                      </p:cBhvr>
                                    </p:animEffect>
                                    <p:anim calcmode="lin" valueType="num">
                                      <p:cBhvr>
                                        <p:cTn id="75" dur="1000" fill="hold"/>
                                        <p:tgtEl>
                                          <p:spTgt spid="47"/>
                                        </p:tgtEl>
                                        <p:attrNameLst>
                                          <p:attrName>ppt_x</p:attrName>
                                        </p:attrNameLst>
                                      </p:cBhvr>
                                      <p:tavLst>
                                        <p:tav tm="0">
                                          <p:val>
                                            <p:strVal val="#ppt_x"/>
                                          </p:val>
                                        </p:tav>
                                        <p:tav tm="100000">
                                          <p:val>
                                            <p:strVal val="#ppt_x"/>
                                          </p:val>
                                        </p:tav>
                                      </p:tavLst>
                                    </p:anim>
                                    <p:anim calcmode="lin" valueType="num">
                                      <p:cBhvr>
                                        <p:cTn id="76" dur="1000" fill="hold"/>
                                        <p:tgtEl>
                                          <p:spTgt spid="4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1000"/>
                                        <p:tgtEl>
                                          <p:spTgt spid="48"/>
                                        </p:tgtEl>
                                      </p:cBhvr>
                                    </p:animEffect>
                                    <p:anim calcmode="lin" valueType="num">
                                      <p:cBhvr>
                                        <p:cTn id="80" dur="1000" fill="hold"/>
                                        <p:tgtEl>
                                          <p:spTgt spid="48"/>
                                        </p:tgtEl>
                                        <p:attrNameLst>
                                          <p:attrName>ppt_x</p:attrName>
                                        </p:attrNameLst>
                                      </p:cBhvr>
                                      <p:tavLst>
                                        <p:tav tm="0">
                                          <p:val>
                                            <p:strVal val="#ppt_x"/>
                                          </p:val>
                                        </p:tav>
                                        <p:tav tm="100000">
                                          <p:val>
                                            <p:strVal val="#ppt_x"/>
                                          </p:val>
                                        </p:tav>
                                      </p:tavLst>
                                    </p:anim>
                                    <p:anim calcmode="lin" valueType="num">
                                      <p:cBhvr>
                                        <p:cTn id="8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75"/>
                                        </p:tgtEl>
                                        <p:attrNameLst>
                                          <p:attrName>style.visibility</p:attrName>
                                        </p:attrNameLst>
                                      </p:cBhvr>
                                      <p:to>
                                        <p:strVal val="visible"/>
                                      </p:to>
                                    </p:set>
                                    <p:animEffect transition="in" filter="fade">
                                      <p:cBhvr>
                                        <p:cTn id="86" dur="1000"/>
                                        <p:tgtEl>
                                          <p:spTgt spid="75"/>
                                        </p:tgtEl>
                                      </p:cBhvr>
                                    </p:animEffect>
                                    <p:anim calcmode="lin" valueType="num">
                                      <p:cBhvr>
                                        <p:cTn id="87" dur="1000" fill="hold"/>
                                        <p:tgtEl>
                                          <p:spTgt spid="75"/>
                                        </p:tgtEl>
                                        <p:attrNameLst>
                                          <p:attrName>ppt_x</p:attrName>
                                        </p:attrNameLst>
                                      </p:cBhvr>
                                      <p:tavLst>
                                        <p:tav tm="0">
                                          <p:val>
                                            <p:strVal val="#ppt_x"/>
                                          </p:val>
                                        </p:tav>
                                        <p:tav tm="100000">
                                          <p:val>
                                            <p:strVal val="#ppt_x"/>
                                          </p:val>
                                        </p:tav>
                                      </p:tavLst>
                                    </p:anim>
                                    <p:anim calcmode="lin" valueType="num">
                                      <p:cBhvr>
                                        <p:cTn id="88"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fade">
                                      <p:cBhvr>
                                        <p:cTn id="93" dur="1000"/>
                                        <p:tgtEl>
                                          <p:spTgt spid="67"/>
                                        </p:tgtEl>
                                      </p:cBhvr>
                                    </p:animEffect>
                                    <p:anim calcmode="lin" valueType="num">
                                      <p:cBhvr>
                                        <p:cTn id="94" dur="1000" fill="hold"/>
                                        <p:tgtEl>
                                          <p:spTgt spid="67"/>
                                        </p:tgtEl>
                                        <p:attrNameLst>
                                          <p:attrName>ppt_x</p:attrName>
                                        </p:attrNameLst>
                                      </p:cBhvr>
                                      <p:tavLst>
                                        <p:tav tm="0">
                                          <p:val>
                                            <p:strVal val="#ppt_x"/>
                                          </p:val>
                                        </p:tav>
                                        <p:tav tm="100000">
                                          <p:val>
                                            <p:strVal val="#ppt_x"/>
                                          </p:val>
                                        </p:tav>
                                      </p:tavLst>
                                    </p:anim>
                                    <p:anim calcmode="lin" valueType="num">
                                      <p:cBhvr>
                                        <p:cTn id="95" dur="1000" fill="hold"/>
                                        <p:tgtEl>
                                          <p:spTgt spid="67"/>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1000"/>
                                        <p:tgtEl>
                                          <p:spTgt spid="76"/>
                                        </p:tgtEl>
                                      </p:cBhvr>
                                    </p:animEffect>
                                    <p:anim calcmode="lin" valueType="num">
                                      <p:cBhvr>
                                        <p:cTn id="99" dur="1000" fill="hold"/>
                                        <p:tgtEl>
                                          <p:spTgt spid="76"/>
                                        </p:tgtEl>
                                        <p:attrNameLst>
                                          <p:attrName>ppt_x</p:attrName>
                                        </p:attrNameLst>
                                      </p:cBhvr>
                                      <p:tavLst>
                                        <p:tav tm="0">
                                          <p:val>
                                            <p:strVal val="#ppt_x"/>
                                          </p:val>
                                        </p:tav>
                                        <p:tav tm="100000">
                                          <p:val>
                                            <p:strVal val="#ppt_x"/>
                                          </p:val>
                                        </p:tav>
                                      </p:tavLst>
                                    </p:anim>
                                    <p:anim calcmode="lin" valueType="num">
                                      <p:cBhvr>
                                        <p:cTn id="10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73"/>
                                        </p:tgtEl>
                                        <p:attrNameLst>
                                          <p:attrName>style.visibility</p:attrName>
                                        </p:attrNameLst>
                                      </p:cBhvr>
                                      <p:to>
                                        <p:strVal val="visible"/>
                                      </p:to>
                                    </p:set>
                                    <p:animEffect transition="in" filter="fade">
                                      <p:cBhvr>
                                        <p:cTn id="105" dur="1000"/>
                                        <p:tgtEl>
                                          <p:spTgt spid="73"/>
                                        </p:tgtEl>
                                      </p:cBhvr>
                                    </p:animEffect>
                                    <p:anim calcmode="lin" valueType="num">
                                      <p:cBhvr>
                                        <p:cTn id="106" dur="1000" fill="hold"/>
                                        <p:tgtEl>
                                          <p:spTgt spid="73"/>
                                        </p:tgtEl>
                                        <p:attrNameLst>
                                          <p:attrName>ppt_x</p:attrName>
                                        </p:attrNameLst>
                                      </p:cBhvr>
                                      <p:tavLst>
                                        <p:tav tm="0">
                                          <p:val>
                                            <p:strVal val="#ppt_x"/>
                                          </p:val>
                                        </p:tav>
                                        <p:tav tm="100000">
                                          <p:val>
                                            <p:strVal val="#ppt_x"/>
                                          </p:val>
                                        </p:tav>
                                      </p:tavLst>
                                    </p:anim>
                                    <p:anim calcmode="lin" valueType="num">
                                      <p:cBhvr>
                                        <p:cTn id="107" dur="1000" fill="hold"/>
                                        <p:tgtEl>
                                          <p:spTgt spid="73"/>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fade">
                                      <p:cBhvr>
                                        <p:cTn id="110" dur="1000"/>
                                        <p:tgtEl>
                                          <p:spTgt spid="74"/>
                                        </p:tgtEl>
                                      </p:cBhvr>
                                    </p:animEffect>
                                    <p:anim calcmode="lin" valueType="num">
                                      <p:cBhvr>
                                        <p:cTn id="111" dur="1000" fill="hold"/>
                                        <p:tgtEl>
                                          <p:spTgt spid="74"/>
                                        </p:tgtEl>
                                        <p:attrNameLst>
                                          <p:attrName>ppt_x</p:attrName>
                                        </p:attrNameLst>
                                      </p:cBhvr>
                                      <p:tavLst>
                                        <p:tav tm="0">
                                          <p:val>
                                            <p:strVal val="#ppt_x"/>
                                          </p:val>
                                        </p:tav>
                                        <p:tav tm="100000">
                                          <p:val>
                                            <p:strVal val="#ppt_x"/>
                                          </p:val>
                                        </p:tav>
                                      </p:tavLst>
                                    </p:anim>
                                    <p:anim calcmode="lin" valueType="num">
                                      <p:cBhvr>
                                        <p:cTn id="112"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70"/>
                                        </p:tgtEl>
                                        <p:attrNameLst>
                                          <p:attrName>style.visibility</p:attrName>
                                        </p:attrNameLst>
                                      </p:cBhvr>
                                      <p:to>
                                        <p:strVal val="visible"/>
                                      </p:to>
                                    </p:set>
                                    <p:animEffect transition="in" filter="fade">
                                      <p:cBhvr>
                                        <p:cTn id="117" dur="1000"/>
                                        <p:tgtEl>
                                          <p:spTgt spid="70"/>
                                        </p:tgtEl>
                                      </p:cBhvr>
                                    </p:animEffect>
                                    <p:anim calcmode="lin" valueType="num">
                                      <p:cBhvr>
                                        <p:cTn id="118" dur="1000" fill="hold"/>
                                        <p:tgtEl>
                                          <p:spTgt spid="70"/>
                                        </p:tgtEl>
                                        <p:attrNameLst>
                                          <p:attrName>ppt_x</p:attrName>
                                        </p:attrNameLst>
                                      </p:cBhvr>
                                      <p:tavLst>
                                        <p:tav tm="0">
                                          <p:val>
                                            <p:strVal val="#ppt_x"/>
                                          </p:val>
                                        </p:tav>
                                        <p:tav tm="100000">
                                          <p:val>
                                            <p:strVal val="#ppt_x"/>
                                          </p:val>
                                        </p:tav>
                                      </p:tavLst>
                                    </p:anim>
                                    <p:anim calcmode="lin" valueType="num">
                                      <p:cBhvr>
                                        <p:cTn id="119" dur="1000" fill="hold"/>
                                        <p:tgtEl>
                                          <p:spTgt spid="7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71"/>
                                        </p:tgtEl>
                                        <p:attrNameLst>
                                          <p:attrName>style.visibility</p:attrName>
                                        </p:attrNameLst>
                                      </p:cBhvr>
                                      <p:to>
                                        <p:strVal val="visible"/>
                                      </p:to>
                                    </p:set>
                                    <p:animEffect transition="in" filter="fade">
                                      <p:cBhvr>
                                        <p:cTn id="122" dur="1000"/>
                                        <p:tgtEl>
                                          <p:spTgt spid="71"/>
                                        </p:tgtEl>
                                      </p:cBhvr>
                                    </p:animEffect>
                                    <p:anim calcmode="lin" valueType="num">
                                      <p:cBhvr>
                                        <p:cTn id="123" dur="1000" fill="hold"/>
                                        <p:tgtEl>
                                          <p:spTgt spid="71"/>
                                        </p:tgtEl>
                                        <p:attrNameLst>
                                          <p:attrName>ppt_x</p:attrName>
                                        </p:attrNameLst>
                                      </p:cBhvr>
                                      <p:tavLst>
                                        <p:tav tm="0">
                                          <p:val>
                                            <p:strVal val="#ppt_x"/>
                                          </p:val>
                                        </p:tav>
                                        <p:tav tm="100000">
                                          <p:val>
                                            <p:strVal val="#ppt_x"/>
                                          </p:val>
                                        </p:tav>
                                      </p:tavLst>
                                    </p:anim>
                                    <p:anim calcmode="lin" valueType="num">
                                      <p:cBhvr>
                                        <p:cTn id="12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p:bldP spid="41" grpId="0" animBg="1"/>
      <p:bldP spid="42" grpId="0"/>
      <p:bldP spid="44" grpId="0" animBg="1"/>
      <p:bldP spid="45" grpId="0"/>
      <p:bldP spid="47" grpId="0" animBg="1"/>
      <p:bldP spid="48" grpId="0"/>
      <p:bldP spid="50" grpId="0" animBg="1"/>
      <p:bldP spid="51" grpId="0"/>
      <p:bldP spid="53" grpId="0" animBg="1"/>
      <p:bldP spid="54" grpId="0"/>
      <p:bldP spid="56" grpId="0"/>
      <p:bldP spid="67" grpId="0" animBg="1"/>
      <p:bldP spid="70" grpId="0" animBg="1"/>
      <p:bldP spid="71" grpId="0"/>
      <p:bldP spid="73" grpId="0" animBg="1"/>
      <p:bldP spid="74" grpId="0"/>
      <p:bldP spid="75" grpId="0"/>
      <p:bldP spid="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101 Imagen" descr="tn_abstract-132.jpg"/>
          <p:cNvPicPr>
            <a:picLocks noChangeAspect="1"/>
          </p:cNvPicPr>
          <p:nvPr/>
        </p:nvPicPr>
        <p:blipFill>
          <a:blip r:embed="rId3" cstate="print"/>
          <a:stretch>
            <a:fillRect/>
          </a:stretch>
        </p:blipFill>
        <p:spPr>
          <a:xfrm>
            <a:off x="0" y="0"/>
            <a:ext cx="9144000" cy="5143500"/>
          </a:xfrm>
          <a:prstGeom prst="rect">
            <a:avLst/>
          </a:prstGeom>
        </p:spPr>
      </p:pic>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10" name="Agrupar 9"/>
          <p:cNvGrpSpPr/>
          <p:nvPr/>
        </p:nvGrpSpPr>
        <p:grpSpPr>
          <a:xfrm>
            <a:off x="0" y="0"/>
            <a:ext cx="2367280" cy="5143500"/>
            <a:chOff x="0" y="0"/>
            <a:chExt cx="2367280" cy="5143500"/>
          </a:xfrm>
        </p:grpSpPr>
        <p:pic>
          <p:nvPicPr>
            <p:cNvPr id="11" name="Imagen 10" descr="bengala 2.jpg"/>
            <p:cNvPicPr>
              <a:picLocks noChangeAspect="1"/>
            </p:cNvPicPr>
            <p:nvPr/>
          </p:nvPicPr>
          <p:blipFill rotWithShape="1">
            <a:blip r:embed="rId4"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2"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3" name="Imagen 12" descr="logo-ver.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
        <p:nvSpPr>
          <p:cNvPr id="143" name="Rectangle 34"/>
          <p:cNvSpPr>
            <a:spLocks/>
          </p:cNvSpPr>
          <p:nvPr/>
        </p:nvSpPr>
        <p:spPr bwMode="auto">
          <a:xfrm>
            <a:off x="2123728" y="2523818"/>
            <a:ext cx="1572392" cy="315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endParaRPr lang="en-US" sz="900" dirty="0">
              <a:solidFill>
                <a:srgbClr val="4D4D4D"/>
              </a:solidFill>
              <a:latin typeface="Lato Light" charset="0"/>
              <a:ea typeface="ＭＳ Ｐゴシック" charset="0"/>
              <a:cs typeface="Lato Light" charset="0"/>
              <a:sym typeface="Lato Light" charset="0"/>
            </a:endParaRPr>
          </a:p>
        </p:txBody>
      </p:sp>
      <p:sp>
        <p:nvSpPr>
          <p:cNvPr id="287" name="18 Título"/>
          <p:cNvSpPr>
            <a:spLocks noGrp="1"/>
          </p:cNvSpPr>
          <p:nvPr>
            <p:ph type="ctrTitle"/>
          </p:nvPr>
        </p:nvSpPr>
        <p:spPr>
          <a:xfrm>
            <a:off x="2411760" y="-92546"/>
            <a:ext cx="6264696" cy="720080"/>
          </a:xfrm>
        </p:spPr>
        <p:txBody>
          <a:bodyPr>
            <a:noAutofit/>
          </a:bodyPr>
          <a:lstStyle/>
          <a:p>
            <a:pPr algn="l"/>
            <a:r>
              <a:rPr lang="es-ES" sz="2000" b="1" dirty="0" smtClean="0">
                <a:solidFill>
                  <a:srgbClr val="00B050"/>
                </a:solidFill>
              </a:rPr>
              <a:t>CLIENTE DIGITAL_</a:t>
            </a:r>
            <a:r>
              <a:rPr lang="es-ES" sz="2000" dirty="0" smtClean="0">
                <a:solidFill>
                  <a:srgbClr val="00B050"/>
                </a:solidFill>
              </a:rPr>
              <a:t>FUNCIONALIDADES DEL CLIENTE</a:t>
            </a:r>
            <a:endParaRPr lang="es-ES" sz="2000" dirty="0">
              <a:solidFill>
                <a:srgbClr val="00B050"/>
              </a:solidFill>
            </a:endParaRPr>
          </a:p>
        </p:txBody>
      </p:sp>
      <p:pic>
        <p:nvPicPr>
          <p:cNvPr id="111" name="110 Imagen" descr="ICONO MÓVIL.png"/>
          <p:cNvPicPr>
            <a:picLocks noChangeAspect="1"/>
          </p:cNvPicPr>
          <p:nvPr/>
        </p:nvPicPr>
        <p:blipFill>
          <a:blip r:embed="rId6" cstate="print"/>
          <a:stretch>
            <a:fillRect/>
          </a:stretch>
        </p:blipFill>
        <p:spPr>
          <a:xfrm>
            <a:off x="8460432" y="123478"/>
            <a:ext cx="504468" cy="504468"/>
          </a:xfrm>
          <a:prstGeom prst="rect">
            <a:avLst/>
          </a:prstGeom>
        </p:spPr>
      </p:pic>
      <p:grpSp>
        <p:nvGrpSpPr>
          <p:cNvPr id="271" name="Group 13"/>
          <p:cNvGrpSpPr>
            <a:grpSpLocks/>
          </p:cNvGrpSpPr>
          <p:nvPr/>
        </p:nvGrpSpPr>
        <p:grpSpPr bwMode="auto">
          <a:xfrm>
            <a:off x="3923928" y="627535"/>
            <a:ext cx="790702" cy="792088"/>
            <a:chOff x="0" y="0"/>
            <a:chExt cx="2080" cy="2080"/>
          </a:xfrm>
        </p:grpSpPr>
        <p:grpSp>
          <p:nvGrpSpPr>
            <p:cNvPr id="272" name="Group 14"/>
            <p:cNvGrpSpPr>
              <a:grpSpLocks/>
            </p:cNvGrpSpPr>
            <p:nvPr/>
          </p:nvGrpSpPr>
          <p:grpSpPr bwMode="auto">
            <a:xfrm>
              <a:off x="0" y="0"/>
              <a:ext cx="2080" cy="2080"/>
              <a:chOff x="0" y="0"/>
              <a:chExt cx="2080" cy="2080"/>
            </a:xfrm>
          </p:grpSpPr>
          <p:sp>
            <p:nvSpPr>
              <p:cNvPr id="274" name="Oval 15"/>
              <p:cNvSpPr>
                <a:spLocks/>
              </p:cNvSpPr>
              <p:nvPr/>
            </p:nvSpPr>
            <p:spPr bwMode="auto">
              <a:xfrm>
                <a:off x="0" y="0"/>
                <a:ext cx="2080" cy="2080"/>
              </a:xfrm>
              <a:prstGeom prst="ellipse">
                <a:avLst/>
              </a:prstGeom>
              <a:noFill/>
              <a:ln w="50800" cap="rnd">
                <a:solidFill>
                  <a:srgbClr val="0070C0">
                    <a:alpha val="84999"/>
                  </a:srgbClr>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75" name="Oval 16"/>
              <p:cNvSpPr>
                <a:spLocks/>
              </p:cNvSpPr>
              <p:nvPr/>
            </p:nvSpPr>
            <p:spPr bwMode="auto">
              <a:xfrm>
                <a:off x="152" y="148"/>
                <a:ext cx="1760" cy="1761"/>
              </a:xfrm>
              <a:prstGeom prst="ellipse">
                <a:avLst/>
              </a:prstGeom>
              <a:solidFill>
                <a:srgbClr val="0070C0">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73" name="Rectangle 17"/>
            <p:cNvSpPr>
              <a:spLocks/>
            </p:cNvSpPr>
            <p:nvPr/>
          </p:nvSpPr>
          <p:spPr bwMode="auto">
            <a:xfrm>
              <a:off x="359" y="547"/>
              <a:ext cx="1392"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3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276" name="Group 29"/>
          <p:cNvGrpSpPr>
            <a:grpSpLocks/>
          </p:cNvGrpSpPr>
          <p:nvPr/>
        </p:nvGrpSpPr>
        <p:grpSpPr bwMode="auto">
          <a:xfrm>
            <a:off x="2339752" y="1635679"/>
            <a:ext cx="2323207" cy="2009345"/>
            <a:chOff x="12" y="-5926"/>
            <a:chExt cx="4539" cy="7568"/>
          </a:xfrm>
        </p:grpSpPr>
        <p:sp>
          <p:nvSpPr>
            <p:cNvPr id="277" name="Rectangle 30"/>
            <p:cNvSpPr>
              <a:spLocks/>
            </p:cNvSpPr>
            <p:nvPr/>
          </p:nvSpPr>
          <p:spPr bwMode="auto">
            <a:xfrm>
              <a:off x="12" y="618"/>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endParaRPr lang="en-US" sz="900" dirty="0">
                <a:solidFill>
                  <a:srgbClr val="4D4D4D"/>
                </a:solidFill>
                <a:latin typeface="Lato Light" charset="0"/>
                <a:ea typeface="ＭＳ Ｐゴシック" charset="0"/>
                <a:cs typeface="Lato Light" charset="0"/>
                <a:sym typeface="Lato Light" charset="0"/>
              </a:endParaRPr>
            </a:p>
          </p:txBody>
        </p:sp>
        <p:sp>
          <p:nvSpPr>
            <p:cNvPr id="278" name="Rectangle 31"/>
            <p:cNvSpPr>
              <a:spLocks/>
            </p:cNvSpPr>
            <p:nvPr/>
          </p:nvSpPr>
          <p:spPr bwMode="auto">
            <a:xfrm>
              <a:off x="2463" y="-5926"/>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r>
                <a:rPr lang="es-ES" sz="1200" b="1" dirty="0" smtClean="0">
                  <a:latin typeface="+mj-lt"/>
                  <a:cs typeface="Arial" pitchFamily="34" charset="0"/>
                </a:rPr>
                <a:t>Notificar y </a:t>
              </a:r>
              <a:r>
                <a:rPr lang="es-ES" sz="1200" b="1" dirty="0" err="1" smtClean="0">
                  <a:latin typeface="+mj-lt"/>
                  <a:cs typeface="Arial" pitchFamily="34" charset="0"/>
                </a:rPr>
                <a:t>autogestionar</a:t>
              </a:r>
              <a:r>
                <a:rPr lang="es-ES" sz="1200" b="1" dirty="0" smtClean="0">
                  <a:latin typeface="+mj-lt"/>
                  <a:cs typeface="Arial" pitchFamily="34" charset="0"/>
                </a:rPr>
                <a:t> </a:t>
              </a:r>
              <a:r>
                <a:rPr lang="es-ES" sz="1200" dirty="0" smtClean="0">
                  <a:latin typeface="+mj-lt"/>
                  <a:cs typeface="Arial" pitchFamily="34" charset="0"/>
                </a:rPr>
                <a:t>un siniestro</a:t>
              </a:r>
              <a:endParaRPr lang="es-ES" sz="1200" dirty="0">
                <a:latin typeface="+mj-lt"/>
                <a:cs typeface="Arial" pitchFamily="34" charset="0"/>
              </a:endParaRPr>
            </a:p>
          </p:txBody>
        </p:sp>
      </p:grpSp>
      <p:grpSp>
        <p:nvGrpSpPr>
          <p:cNvPr id="279" name="Group 41"/>
          <p:cNvGrpSpPr>
            <a:grpSpLocks/>
          </p:cNvGrpSpPr>
          <p:nvPr/>
        </p:nvGrpSpPr>
        <p:grpSpPr bwMode="auto">
          <a:xfrm>
            <a:off x="3923928" y="987574"/>
            <a:ext cx="442913" cy="500940"/>
            <a:chOff x="0" y="0"/>
            <a:chExt cx="744" cy="839"/>
          </a:xfrm>
        </p:grpSpPr>
        <p:sp>
          <p:nvSpPr>
            <p:cNvPr id="280" name="Freeform 42"/>
            <p:cNvSpPr>
              <a:spLocks/>
            </p:cNvSpPr>
            <p:nvPr/>
          </p:nvSpPr>
          <p:spPr bwMode="auto">
            <a:xfrm>
              <a:off x="24" y="24"/>
              <a:ext cx="691" cy="781"/>
            </a:xfrm>
            <a:custGeom>
              <a:avLst/>
              <a:gdLst>
                <a:gd name="T0" fmla="*/ 21600 w 21600"/>
                <a:gd name="T1" fmla="*/ 0 h 21600"/>
                <a:gd name="T2" fmla="*/ 5352 w 21600"/>
                <a:gd name="T3" fmla="*/ 20943 h 21600"/>
                <a:gd name="T4" fmla="*/ 0 w 21600"/>
                <a:gd name="T5" fmla="*/ 17291 h 21600"/>
                <a:gd name="T6" fmla="*/ 4718 w 21600"/>
                <a:gd name="T7" fmla="*/ 21600 h 21600"/>
                <a:gd name="T8" fmla="*/ 10673 w 21600"/>
                <a:gd name="T9" fmla="*/ 18537 h 21600"/>
              </a:gdLst>
              <a:ahLst/>
              <a:cxnLst>
                <a:cxn ang="0">
                  <a:pos x="T0" y="T1"/>
                </a:cxn>
                <a:cxn ang="0">
                  <a:pos x="T2" y="T3"/>
                </a:cxn>
                <a:cxn ang="0">
                  <a:pos x="T4" y="T5"/>
                </a:cxn>
                <a:cxn ang="0">
                  <a:pos x="T6" y="T7"/>
                </a:cxn>
                <a:cxn ang="0">
                  <a:pos x="T8" y="T9"/>
                </a:cxn>
              </a:cxnLst>
              <a:rect l="0" t="0" r="r" b="b"/>
              <a:pathLst>
                <a:path w="21600" h="21600">
                  <a:moveTo>
                    <a:pt x="21600" y="0"/>
                  </a:moveTo>
                  <a:cubicBezTo>
                    <a:pt x="10875" y="1312"/>
                    <a:pt x="5428" y="14284"/>
                    <a:pt x="5352" y="20943"/>
                  </a:cubicBezTo>
                  <a:cubicBezTo>
                    <a:pt x="5029" y="21086"/>
                    <a:pt x="0" y="17291"/>
                    <a:pt x="0" y="17291"/>
                  </a:cubicBezTo>
                  <a:lnTo>
                    <a:pt x="4718" y="21600"/>
                  </a:lnTo>
                  <a:lnTo>
                    <a:pt x="10673" y="185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281" name="Picture 43"/>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744"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01" name="Group 23"/>
          <p:cNvGrpSpPr>
            <a:grpSpLocks/>
          </p:cNvGrpSpPr>
          <p:nvPr/>
        </p:nvGrpSpPr>
        <p:grpSpPr bwMode="auto">
          <a:xfrm>
            <a:off x="4860032" y="1563638"/>
            <a:ext cx="576064" cy="577074"/>
            <a:chOff x="0" y="0"/>
            <a:chExt cx="1392" cy="1392"/>
          </a:xfrm>
        </p:grpSpPr>
        <p:sp>
          <p:nvSpPr>
            <p:cNvPr id="302" name="Oval 24"/>
            <p:cNvSpPr>
              <a:spLocks/>
            </p:cNvSpPr>
            <p:nvPr/>
          </p:nvSpPr>
          <p:spPr bwMode="auto">
            <a:xfrm>
              <a:off x="0" y="0"/>
              <a:ext cx="1392" cy="1392"/>
            </a:xfrm>
            <a:prstGeom prst="ellipse">
              <a:avLst/>
            </a:prstGeom>
            <a:solidFill>
              <a:srgbClr val="243F5B"/>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03" name="Rectangle 25"/>
            <p:cNvSpPr>
              <a:spLocks/>
            </p:cNvSpPr>
            <p:nvPr/>
          </p:nvSpPr>
          <p:spPr bwMode="auto">
            <a:xfrm>
              <a:off x="135" y="299"/>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304" name="Group 32"/>
          <p:cNvGrpSpPr>
            <a:grpSpLocks/>
          </p:cNvGrpSpPr>
          <p:nvPr/>
        </p:nvGrpSpPr>
        <p:grpSpPr bwMode="auto">
          <a:xfrm>
            <a:off x="3346096" y="2287789"/>
            <a:ext cx="2451816" cy="1933299"/>
            <a:chOff x="4" y="-4627"/>
            <a:chExt cx="3737" cy="6276"/>
          </a:xfrm>
        </p:grpSpPr>
        <p:sp>
          <p:nvSpPr>
            <p:cNvPr id="305" name="Rectangle 33"/>
            <p:cNvSpPr>
              <a:spLocks/>
            </p:cNvSpPr>
            <p:nvPr/>
          </p:nvSpPr>
          <p:spPr bwMode="auto">
            <a:xfrm>
              <a:off x="1653" y="-4627"/>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Seguir la </a:t>
              </a:r>
              <a:r>
                <a:rPr kumimoji="0" lang="es-ES" sz="1200" b="1" i="0" u="none" strike="noStrike" kern="0" cap="none" spc="0" normalizeH="0" baseline="0" noProof="0" dirty="0" smtClean="0">
                  <a:ln>
                    <a:noFill/>
                  </a:ln>
                  <a:solidFill>
                    <a:sysClr val="windowText" lastClr="000000"/>
                  </a:solidFill>
                  <a:effectLst/>
                  <a:uLnTx/>
                  <a:uFillTx/>
                  <a:latin typeface="+mj-lt"/>
                  <a:cs typeface="Arial" pitchFamily="34" charset="0"/>
                </a:rPr>
                <a:t>evolución</a:t>
              </a: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 de su siniestro</a:t>
              </a:r>
              <a:endParaRPr kumimoji="0" lang="en-US" sz="1200" b="0" i="0" u="none" strike="noStrike" kern="0" cap="none" spc="0" normalizeH="0" baseline="0" noProof="0" dirty="0">
                <a:ln>
                  <a:noFill/>
                </a:ln>
                <a:solidFill>
                  <a:srgbClr val="243F5B"/>
                </a:solidFill>
                <a:effectLst/>
                <a:uLnTx/>
                <a:uFillTx/>
                <a:latin typeface="+mj-lt"/>
                <a:ea typeface="ＭＳ Ｐゴシック" charset="0"/>
                <a:cs typeface="Arial" pitchFamily="34" charset="0"/>
                <a:sym typeface="Bebas Neue" charset="0"/>
              </a:endParaRPr>
            </a:p>
          </p:txBody>
        </p:sp>
        <p:sp>
          <p:nvSpPr>
            <p:cNvPr id="306" name="Rectangle 34"/>
            <p:cNvSpPr>
              <a:spLocks/>
            </p:cNvSpPr>
            <p:nvPr/>
          </p:nvSpPr>
          <p:spPr bwMode="auto">
            <a:xfrm>
              <a:off x="4" y="625"/>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4D4D4D"/>
                </a:solidFill>
                <a:effectLst/>
                <a:uLnTx/>
                <a:uFillTx/>
                <a:latin typeface="Lato Light" charset="0"/>
                <a:ea typeface="ＭＳ Ｐゴシック" charset="0"/>
                <a:cs typeface="Lato Light" charset="0"/>
                <a:sym typeface="Lato Light" charset="0"/>
              </a:endParaRPr>
            </a:p>
          </p:txBody>
        </p:sp>
      </p:grpSp>
      <p:grpSp>
        <p:nvGrpSpPr>
          <p:cNvPr id="307" name="Group 44"/>
          <p:cNvGrpSpPr>
            <a:grpSpLocks/>
          </p:cNvGrpSpPr>
          <p:nvPr/>
        </p:nvGrpSpPr>
        <p:grpSpPr bwMode="auto">
          <a:xfrm>
            <a:off x="5076056" y="1851670"/>
            <a:ext cx="338138" cy="357814"/>
            <a:chOff x="0" y="0"/>
            <a:chExt cx="568" cy="600"/>
          </a:xfrm>
        </p:grpSpPr>
        <p:sp>
          <p:nvSpPr>
            <p:cNvPr id="308" name="Freeform 45"/>
            <p:cNvSpPr>
              <a:spLocks/>
            </p:cNvSpPr>
            <p:nvPr/>
          </p:nvSpPr>
          <p:spPr bwMode="auto">
            <a:xfrm>
              <a:off x="24" y="24"/>
              <a:ext cx="515" cy="542"/>
            </a:xfrm>
            <a:custGeom>
              <a:avLst/>
              <a:gdLst>
                <a:gd name="T0" fmla="*/ 0 w 21600"/>
                <a:gd name="T1" fmla="*/ 0 h 21600"/>
                <a:gd name="T2" fmla="*/ 19711 w 21600"/>
                <a:gd name="T3" fmla="*/ 20096 h 21600"/>
                <a:gd name="T4" fmla="*/ 21600 w 21600"/>
                <a:gd name="T5" fmla="*/ 14573 h 21600"/>
                <a:gd name="T6" fmla="*/ 19280 w 21600"/>
                <a:gd name="T7" fmla="*/ 21600 h 21600"/>
                <a:gd name="T8" fmla="*/ 13431 w 21600"/>
                <a:gd name="T9" fmla="*/ 18956 h 21600"/>
              </a:gdLst>
              <a:ahLst/>
              <a:cxnLst>
                <a:cxn ang="0">
                  <a:pos x="T0" y="T1"/>
                </a:cxn>
                <a:cxn ang="0">
                  <a:pos x="T2" y="T3"/>
                </a:cxn>
                <a:cxn ang="0">
                  <a:pos x="T4" y="T5"/>
                </a:cxn>
                <a:cxn ang="0">
                  <a:pos x="T6" y="T7"/>
                </a:cxn>
                <a:cxn ang="0">
                  <a:pos x="T8" y="T9"/>
                </a:cxn>
              </a:cxnLst>
              <a:rect l="0" t="0" r="r" b="b"/>
              <a:pathLst>
                <a:path w="21600" h="21600">
                  <a:moveTo>
                    <a:pt x="0" y="0"/>
                  </a:moveTo>
                  <a:cubicBezTo>
                    <a:pt x="8213" y="629"/>
                    <a:pt x="17491" y="10190"/>
                    <a:pt x="19711" y="20096"/>
                  </a:cubicBezTo>
                  <a:cubicBezTo>
                    <a:pt x="21600" y="18697"/>
                    <a:pt x="21600" y="14573"/>
                    <a:pt x="21600" y="14573"/>
                  </a:cubicBezTo>
                  <a:lnTo>
                    <a:pt x="19280" y="21600"/>
                  </a:lnTo>
                  <a:lnTo>
                    <a:pt x="13431" y="189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09" name="Picture 46"/>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56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19" name="Group 18"/>
          <p:cNvGrpSpPr>
            <a:grpSpLocks/>
          </p:cNvGrpSpPr>
          <p:nvPr/>
        </p:nvGrpSpPr>
        <p:grpSpPr bwMode="auto">
          <a:xfrm>
            <a:off x="5508104" y="555526"/>
            <a:ext cx="790702" cy="792088"/>
            <a:chOff x="0" y="0"/>
            <a:chExt cx="2424" cy="2424"/>
          </a:xfrm>
        </p:grpSpPr>
        <p:grpSp>
          <p:nvGrpSpPr>
            <p:cNvPr id="320" name="Group 19"/>
            <p:cNvGrpSpPr>
              <a:grpSpLocks/>
            </p:cNvGrpSpPr>
            <p:nvPr/>
          </p:nvGrpSpPr>
          <p:grpSpPr bwMode="auto">
            <a:xfrm>
              <a:off x="0" y="0"/>
              <a:ext cx="2424" cy="2424"/>
              <a:chOff x="0" y="0"/>
              <a:chExt cx="2424" cy="2424"/>
            </a:xfrm>
          </p:grpSpPr>
          <p:sp>
            <p:nvSpPr>
              <p:cNvPr id="322" name="Oval 20"/>
              <p:cNvSpPr>
                <a:spLocks/>
              </p:cNvSpPr>
              <p:nvPr/>
            </p:nvSpPr>
            <p:spPr bwMode="auto">
              <a:xfrm>
                <a:off x="0" y="0"/>
                <a:ext cx="2424" cy="2424"/>
              </a:xfrm>
              <a:prstGeom prst="ellipse">
                <a:avLst/>
              </a:prstGeom>
              <a:noFill/>
              <a:ln w="50800" cap="rnd">
                <a:solidFill>
                  <a:srgbClr val="0070C0">
                    <a:alpha val="84999"/>
                  </a:srgbClr>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3" name="Oval 21"/>
              <p:cNvSpPr>
                <a:spLocks/>
              </p:cNvSpPr>
              <p:nvPr/>
            </p:nvSpPr>
            <p:spPr bwMode="auto">
              <a:xfrm>
                <a:off x="177" y="173"/>
                <a:ext cx="2052" cy="2051"/>
              </a:xfrm>
              <a:prstGeom prst="ellipse">
                <a:avLst/>
              </a:prstGeom>
              <a:solidFill>
                <a:srgbClr val="0070C0">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21" name="Rectangle 22"/>
            <p:cNvSpPr>
              <a:spLocks/>
            </p:cNvSpPr>
            <p:nvPr/>
          </p:nvSpPr>
          <p:spPr bwMode="auto">
            <a:xfrm>
              <a:off x="231" y="543"/>
              <a:ext cx="1928"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47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sp>
        <p:nvSpPr>
          <p:cNvPr id="324" name="Rectangle 36"/>
          <p:cNvSpPr>
            <a:spLocks/>
          </p:cNvSpPr>
          <p:nvPr/>
        </p:nvSpPr>
        <p:spPr bwMode="auto">
          <a:xfrm>
            <a:off x="6012160" y="1635646"/>
            <a:ext cx="1152128" cy="41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8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sysClr val="windowText" lastClr="000000"/>
                </a:solidFill>
                <a:effectLst/>
                <a:uLnTx/>
                <a:uFillTx/>
                <a:latin typeface="+mj-lt"/>
                <a:cs typeface="Arial" pitchFamily="34" charset="0"/>
              </a:rPr>
              <a:t>Interactuar con cualquier profesional </a:t>
            </a: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asignado al expediente, con su mediador y con </a:t>
            </a:r>
            <a:r>
              <a:rPr lang="es-ES" sz="1200" kern="0" dirty="0" smtClean="0">
                <a:solidFill>
                  <a:sysClr val="windowText" lastClr="000000"/>
                </a:solidFill>
                <a:latin typeface="+mj-lt"/>
                <a:cs typeface="Arial" pitchFamily="34" charset="0"/>
              </a:rPr>
              <a:t>su compañía</a:t>
            </a:r>
            <a:endParaRPr kumimoji="0" lang="en-US" sz="1200" b="0" i="0" u="none" strike="noStrike" kern="0" cap="none" spc="0" normalizeH="0" baseline="0" noProof="0" dirty="0">
              <a:ln>
                <a:noFill/>
              </a:ln>
              <a:solidFill>
                <a:srgbClr val="243F5B"/>
              </a:solidFill>
              <a:effectLst/>
              <a:uLnTx/>
              <a:uFillTx/>
              <a:latin typeface="+mj-lt"/>
              <a:ea typeface="ＭＳ Ｐゴシック" charset="0"/>
              <a:cs typeface="Arial" pitchFamily="34" charset="0"/>
              <a:sym typeface="Bebas Neue" charset="0"/>
            </a:endParaRPr>
          </a:p>
        </p:txBody>
      </p:sp>
      <p:grpSp>
        <p:nvGrpSpPr>
          <p:cNvPr id="325" name="Group 47"/>
          <p:cNvGrpSpPr>
            <a:grpSpLocks/>
          </p:cNvGrpSpPr>
          <p:nvPr/>
        </p:nvGrpSpPr>
        <p:grpSpPr bwMode="auto">
          <a:xfrm>
            <a:off x="6012160" y="771550"/>
            <a:ext cx="393327" cy="504056"/>
            <a:chOff x="0" y="0"/>
            <a:chExt cx="888" cy="1136"/>
          </a:xfrm>
        </p:grpSpPr>
        <p:sp>
          <p:nvSpPr>
            <p:cNvPr id="326" name="Freeform 48"/>
            <p:cNvSpPr>
              <a:spLocks/>
            </p:cNvSpPr>
            <p:nvPr/>
          </p:nvSpPr>
          <p:spPr bwMode="auto">
            <a:xfrm>
              <a:off x="24" y="24"/>
              <a:ext cx="683" cy="1081"/>
            </a:xfrm>
            <a:custGeom>
              <a:avLst/>
              <a:gdLst>
                <a:gd name="T0" fmla="*/ 0 w 21600"/>
                <a:gd name="T1" fmla="*/ 0 h 21593"/>
                <a:gd name="T2" fmla="*/ 17599 w 21600"/>
                <a:gd name="T3" fmla="*/ 21215 h 21593"/>
                <a:gd name="T4" fmla="*/ 21600 w 21600"/>
                <a:gd name="T5" fmla="*/ 20062 h 21593"/>
                <a:gd name="T6" fmla="*/ 16989 w 21600"/>
                <a:gd name="T7" fmla="*/ 21593 h 21593"/>
                <a:gd name="T8" fmla="*/ 12564 w 21600"/>
                <a:gd name="T9" fmla="*/ 19589 h 21593"/>
              </a:gdLst>
              <a:ahLst/>
              <a:cxnLst>
                <a:cxn ang="0">
                  <a:pos x="T0" y="T1"/>
                </a:cxn>
                <a:cxn ang="0">
                  <a:pos x="T2" y="T3"/>
                </a:cxn>
                <a:cxn ang="0">
                  <a:pos x="T4" y="T5"/>
                </a:cxn>
                <a:cxn ang="0">
                  <a:pos x="T6" y="T7"/>
                </a:cxn>
                <a:cxn ang="0">
                  <a:pos x="T8" y="T9"/>
                </a:cxn>
              </a:cxnLst>
              <a:rect l="0" t="0" r="r" b="b"/>
              <a:pathLst>
                <a:path w="21600" h="21593">
                  <a:moveTo>
                    <a:pt x="0" y="0"/>
                  </a:moveTo>
                  <a:cubicBezTo>
                    <a:pt x="16763" y="2643"/>
                    <a:pt x="20284" y="13507"/>
                    <a:pt x="17599" y="21215"/>
                  </a:cubicBezTo>
                  <a:cubicBezTo>
                    <a:pt x="18751" y="21600"/>
                    <a:pt x="21600" y="20062"/>
                    <a:pt x="21600" y="20062"/>
                  </a:cubicBezTo>
                  <a:lnTo>
                    <a:pt x="16989" y="21593"/>
                  </a:lnTo>
                  <a:lnTo>
                    <a:pt x="12564" y="195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27" name="Picture 49"/>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888" cy="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35" name="Group 26"/>
          <p:cNvGrpSpPr>
            <a:grpSpLocks/>
          </p:cNvGrpSpPr>
          <p:nvPr/>
        </p:nvGrpSpPr>
        <p:grpSpPr bwMode="auto">
          <a:xfrm>
            <a:off x="7202387" y="843558"/>
            <a:ext cx="646938" cy="648072"/>
            <a:chOff x="0" y="0"/>
            <a:chExt cx="1392" cy="1392"/>
          </a:xfrm>
        </p:grpSpPr>
        <p:sp>
          <p:nvSpPr>
            <p:cNvPr id="336" name="Oval 27"/>
            <p:cNvSpPr>
              <a:spLocks/>
            </p:cNvSpPr>
            <p:nvPr/>
          </p:nvSpPr>
          <p:spPr bwMode="auto">
            <a:xfrm>
              <a:off x="0" y="0"/>
              <a:ext cx="1392" cy="1392"/>
            </a:xfrm>
            <a:prstGeom prst="ellipse">
              <a:avLst/>
            </a:prstGeom>
            <a:solidFill>
              <a:srgbClr val="175673">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7" name="Rectangle 28"/>
            <p:cNvSpPr>
              <a:spLocks/>
            </p:cNvSpPr>
            <p:nvPr/>
          </p:nvSpPr>
          <p:spPr bwMode="auto">
            <a:xfrm>
              <a:off x="143" y="291"/>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sp>
        <p:nvSpPr>
          <p:cNvPr id="338" name="Rectangle 39"/>
          <p:cNvSpPr>
            <a:spLocks/>
          </p:cNvSpPr>
          <p:nvPr/>
        </p:nvSpPr>
        <p:spPr bwMode="auto">
          <a:xfrm>
            <a:off x="7596336" y="1729409"/>
            <a:ext cx="1403648" cy="410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8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sysClr val="windowText" lastClr="000000"/>
                </a:solidFill>
                <a:effectLst/>
                <a:uLnTx/>
                <a:uFillTx/>
                <a:latin typeface="+mj-lt"/>
                <a:cs typeface="Arial" pitchFamily="34" charset="0"/>
              </a:rPr>
              <a:t>Adjuntar documentación </a:t>
            </a: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y conocer qué documentación tiene pendiente de enviar</a:t>
            </a:r>
            <a:endParaRPr kumimoji="0" lang="en-US" sz="1200" b="0" i="0" u="none" strike="noStrike" kern="0" cap="none" spc="0" normalizeH="0" baseline="0" noProof="0" dirty="0">
              <a:ln>
                <a:noFill/>
              </a:ln>
              <a:solidFill>
                <a:srgbClr val="243F5B"/>
              </a:solidFill>
              <a:effectLst/>
              <a:uLnTx/>
              <a:uFillTx/>
              <a:latin typeface="+mj-lt"/>
              <a:ea typeface="ＭＳ Ｐゴシック" charset="0"/>
              <a:cs typeface="Arial" pitchFamily="34" charset="0"/>
              <a:sym typeface="Bebas Neue" charset="0"/>
            </a:endParaRPr>
          </a:p>
        </p:txBody>
      </p:sp>
      <p:grpSp>
        <p:nvGrpSpPr>
          <p:cNvPr id="339" name="Group 50"/>
          <p:cNvGrpSpPr>
            <a:grpSpLocks/>
          </p:cNvGrpSpPr>
          <p:nvPr/>
        </p:nvGrpSpPr>
        <p:grpSpPr bwMode="auto">
          <a:xfrm>
            <a:off x="7380312" y="1059582"/>
            <a:ext cx="648072" cy="513957"/>
            <a:chOff x="0" y="0"/>
            <a:chExt cx="1344" cy="1064"/>
          </a:xfrm>
        </p:grpSpPr>
        <p:sp>
          <p:nvSpPr>
            <p:cNvPr id="340" name="Freeform 51"/>
            <p:cNvSpPr>
              <a:spLocks/>
            </p:cNvSpPr>
            <p:nvPr/>
          </p:nvSpPr>
          <p:spPr bwMode="auto">
            <a:xfrm>
              <a:off x="24" y="24"/>
              <a:ext cx="1288" cy="1007"/>
            </a:xfrm>
            <a:custGeom>
              <a:avLst/>
              <a:gdLst>
                <a:gd name="T0" fmla="*/ 0 w 21600"/>
                <a:gd name="T1" fmla="+- 0 3786 2462"/>
                <a:gd name="T2" fmla="*/ 3786 h 19034"/>
                <a:gd name="T3" fmla="*/ 18888 w 21600"/>
                <a:gd name="T4" fmla="+- 0 21308 2462"/>
                <a:gd name="T5" fmla="*/ 21308 h 19034"/>
                <a:gd name="T6" fmla="*/ 21600 w 21600"/>
                <a:gd name="T7" fmla="+- 0 18651 2462"/>
                <a:gd name="T8" fmla="*/ 18651 h 19034"/>
                <a:gd name="T9" fmla="*/ 19166 w 21600"/>
                <a:gd name="T10" fmla="+- 0 21496 2462"/>
                <a:gd name="T11" fmla="*/ 21496 h 19034"/>
                <a:gd name="T12" fmla="*/ 15757 w 21600"/>
                <a:gd name="T13" fmla="+- 0 19846 2462"/>
                <a:gd name="T14" fmla="*/ 19846 h 19034"/>
              </a:gdLst>
              <a:ahLst/>
              <a:cxnLst>
                <a:cxn ang="0">
                  <a:pos x="T0" y="T2"/>
                </a:cxn>
                <a:cxn ang="0">
                  <a:pos x="T3" y="T5"/>
                </a:cxn>
                <a:cxn ang="0">
                  <a:pos x="T6" y="T8"/>
                </a:cxn>
                <a:cxn ang="0">
                  <a:pos x="T9" y="T11"/>
                </a:cxn>
                <a:cxn ang="0">
                  <a:pos x="T12" y="T14"/>
                </a:cxn>
              </a:cxnLst>
              <a:rect l="0" t="0" r="r" b="b"/>
              <a:pathLst>
                <a:path w="21600" h="19034">
                  <a:moveTo>
                    <a:pt x="0" y="1324"/>
                  </a:moveTo>
                  <a:cubicBezTo>
                    <a:pt x="7700" y="-2462"/>
                    <a:pt x="20116" y="1422"/>
                    <a:pt x="18888" y="18846"/>
                  </a:cubicBezTo>
                  <a:cubicBezTo>
                    <a:pt x="19651" y="19138"/>
                    <a:pt x="21600" y="16189"/>
                    <a:pt x="21600" y="16189"/>
                  </a:cubicBezTo>
                  <a:lnTo>
                    <a:pt x="19166" y="19034"/>
                  </a:lnTo>
                  <a:lnTo>
                    <a:pt x="15757" y="173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41" name="Picture 52"/>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0"/>
              <a:ext cx="1344" cy="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51" name="Group 23"/>
          <p:cNvGrpSpPr>
            <a:grpSpLocks/>
          </p:cNvGrpSpPr>
          <p:nvPr/>
        </p:nvGrpSpPr>
        <p:grpSpPr bwMode="auto">
          <a:xfrm>
            <a:off x="2483768" y="1203598"/>
            <a:ext cx="791836" cy="793224"/>
            <a:chOff x="0" y="0"/>
            <a:chExt cx="1392" cy="1392"/>
          </a:xfrm>
        </p:grpSpPr>
        <p:sp>
          <p:nvSpPr>
            <p:cNvPr id="352" name="Oval 24"/>
            <p:cNvSpPr>
              <a:spLocks/>
            </p:cNvSpPr>
            <p:nvPr/>
          </p:nvSpPr>
          <p:spPr bwMode="auto">
            <a:xfrm>
              <a:off x="0" y="0"/>
              <a:ext cx="1392" cy="1392"/>
            </a:xfrm>
            <a:prstGeom prst="ellipse">
              <a:avLst/>
            </a:prstGeom>
            <a:solidFill>
              <a:srgbClr val="243F5B"/>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3" name="Rectangle 25"/>
            <p:cNvSpPr>
              <a:spLocks/>
            </p:cNvSpPr>
            <p:nvPr/>
          </p:nvSpPr>
          <p:spPr bwMode="auto">
            <a:xfrm>
              <a:off x="135" y="299"/>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354" name="Group 32"/>
          <p:cNvGrpSpPr>
            <a:grpSpLocks/>
          </p:cNvGrpSpPr>
          <p:nvPr/>
        </p:nvGrpSpPr>
        <p:grpSpPr bwMode="auto">
          <a:xfrm>
            <a:off x="2555775" y="2427668"/>
            <a:ext cx="1574651" cy="360106"/>
            <a:chOff x="4" y="480"/>
            <a:chExt cx="2091" cy="1169"/>
          </a:xfrm>
        </p:grpSpPr>
        <p:sp>
          <p:nvSpPr>
            <p:cNvPr id="355" name="Rectangle 33"/>
            <p:cNvSpPr>
              <a:spLocks/>
            </p:cNvSpPr>
            <p:nvPr/>
          </p:nvSpPr>
          <p:spPr bwMode="auto">
            <a:xfrm>
              <a:off x="7" y="480"/>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r>
                <a:rPr lang="es-ES" sz="1200" b="1" dirty="0" smtClean="0">
                  <a:latin typeface="+mj-lt"/>
                  <a:cs typeface="Arial" pitchFamily="34" charset="0"/>
                </a:rPr>
                <a:t>Compartir en RR.SS. </a:t>
              </a:r>
              <a:r>
                <a:rPr lang="es-ES" sz="1200" dirty="0" smtClean="0">
                  <a:latin typeface="+mj-lt"/>
                  <a:cs typeface="Arial" pitchFamily="34" charset="0"/>
                </a:rPr>
                <a:t>(Con el logo de la compañía en el compartido) </a:t>
              </a:r>
              <a:endParaRPr lang="es-ES" sz="1200" dirty="0">
                <a:latin typeface="+mj-lt"/>
                <a:cs typeface="Arial" pitchFamily="34" charset="0"/>
              </a:endParaRPr>
            </a:p>
          </p:txBody>
        </p:sp>
        <p:sp>
          <p:nvSpPr>
            <p:cNvPr id="356" name="Rectangle 34"/>
            <p:cNvSpPr>
              <a:spLocks/>
            </p:cNvSpPr>
            <p:nvPr/>
          </p:nvSpPr>
          <p:spPr bwMode="auto">
            <a:xfrm>
              <a:off x="4" y="625"/>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endParaRPr lang="en-US" sz="900" dirty="0">
                <a:solidFill>
                  <a:srgbClr val="4D4D4D"/>
                </a:solidFill>
                <a:latin typeface="Lato Light" charset="0"/>
                <a:ea typeface="ＭＳ Ｐゴシック" charset="0"/>
                <a:cs typeface="Lato Light" charset="0"/>
                <a:sym typeface="Lato Light" charset="0"/>
              </a:endParaRPr>
            </a:p>
          </p:txBody>
        </p:sp>
      </p:grpSp>
      <p:grpSp>
        <p:nvGrpSpPr>
          <p:cNvPr id="357" name="Group 44"/>
          <p:cNvGrpSpPr>
            <a:grpSpLocks/>
          </p:cNvGrpSpPr>
          <p:nvPr/>
        </p:nvGrpSpPr>
        <p:grpSpPr bwMode="auto">
          <a:xfrm>
            <a:off x="2843807" y="1779662"/>
            <a:ext cx="338138" cy="357814"/>
            <a:chOff x="0" y="0"/>
            <a:chExt cx="568" cy="600"/>
          </a:xfrm>
        </p:grpSpPr>
        <p:sp>
          <p:nvSpPr>
            <p:cNvPr id="358" name="Freeform 45"/>
            <p:cNvSpPr>
              <a:spLocks/>
            </p:cNvSpPr>
            <p:nvPr/>
          </p:nvSpPr>
          <p:spPr bwMode="auto">
            <a:xfrm>
              <a:off x="24" y="24"/>
              <a:ext cx="515" cy="542"/>
            </a:xfrm>
            <a:custGeom>
              <a:avLst/>
              <a:gdLst>
                <a:gd name="T0" fmla="*/ 0 w 21600"/>
                <a:gd name="T1" fmla="*/ 0 h 21600"/>
                <a:gd name="T2" fmla="*/ 19711 w 21600"/>
                <a:gd name="T3" fmla="*/ 20096 h 21600"/>
                <a:gd name="T4" fmla="*/ 21600 w 21600"/>
                <a:gd name="T5" fmla="*/ 14573 h 21600"/>
                <a:gd name="T6" fmla="*/ 19280 w 21600"/>
                <a:gd name="T7" fmla="*/ 21600 h 21600"/>
                <a:gd name="T8" fmla="*/ 13431 w 21600"/>
                <a:gd name="T9" fmla="*/ 18956 h 21600"/>
              </a:gdLst>
              <a:ahLst/>
              <a:cxnLst>
                <a:cxn ang="0">
                  <a:pos x="T0" y="T1"/>
                </a:cxn>
                <a:cxn ang="0">
                  <a:pos x="T2" y="T3"/>
                </a:cxn>
                <a:cxn ang="0">
                  <a:pos x="T4" y="T5"/>
                </a:cxn>
                <a:cxn ang="0">
                  <a:pos x="T6" y="T7"/>
                </a:cxn>
                <a:cxn ang="0">
                  <a:pos x="T8" y="T9"/>
                </a:cxn>
              </a:cxnLst>
              <a:rect l="0" t="0" r="r" b="b"/>
              <a:pathLst>
                <a:path w="21600" h="21600">
                  <a:moveTo>
                    <a:pt x="0" y="0"/>
                  </a:moveTo>
                  <a:cubicBezTo>
                    <a:pt x="8213" y="629"/>
                    <a:pt x="17491" y="10190"/>
                    <a:pt x="19711" y="20096"/>
                  </a:cubicBezTo>
                  <a:cubicBezTo>
                    <a:pt x="21600" y="18697"/>
                    <a:pt x="21600" y="14573"/>
                    <a:pt x="21600" y="14573"/>
                  </a:cubicBezTo>
                  <a:lnTo>
                    <a:pt x="19280" y="21600"/>
                  </a:lnTo>
                  <a:lnTo>
                    <a:pt x="13431" y="189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59" name="Picture 46"/>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56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71" name="Group 13"/>
          <p:cNvGrpSpPr>
            <a:grpSpLocks/>
          </p:cNvGrpSpPr>
          <p:nvPr/>
        </p:nvGrpSpPr>
        <p:grpSpPr bwMode="auto">
          <a:xfrm>
            <a:off x="3203848" y="2859782"/>
            <a:ext cx="1152128" cy="1154149"/>
            <a:chOff x="0" y="0"/>
            <a:chExt cx="2080" cy="2080"/>
          </a:xfrm>
        </p:grpSpPr>
        <p:grpSp>
          <p:nvGrpSpPr>
            <p:cNvPr id="372" name="Group 14"/>
            <p:cNvGrpSpPr>
              <a:grpSpLocks/>
            </p:cNvGrpSpPr>
            <p:nvPr/>
          </p:nvGrpSpPr>
          <p:grpSpPr bwMode="auto">
            <a:xfrm>
              <a:off x="0" y="0"/>
              <a:ext cx="2080" cy="2080"/>
              <a:chOff x="0" y="0"/>
              <a:chExt cx="2080" cy="2080"/>
            </a:xfrm>
          </p:grpSpPr>
          <p:sp>
            <p:nvSpPr>
              <p:cNvPr id="374" name="Oval 15"/>
              <p:cNvSpPr>
                <a:spLocks/>
              </p:cNvSpPr>
              <p:nvPr/>
            </p:nvSpPr>
            <p:spPr bwMode="auto">
              <a:xfrm>
                <a:off x="0" y="0"/>
                <a:ext cx="2080" cy="2080"/>
              </a:xfrm>
              <a:prstGeom prst="ellipse">
                <a:avLst/>
              </a:prstGeom>
              <a:noFill/>
              <a:ln w="50800" cap="rnd">
                <a:solidFill>
                  <a:srgbClr val="0070C0">
                    <a:alpha val="84999"/>
                  </a:srgbClr>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5" name="Oval 16"/>
              <p:cNvSpPr>
                <a:spLocks/>
              </p:cNvSpPr>
              <p:nvPr/>
            </p:nvSpPr>
            <p:spPr bwMode="auto">
              <a:xfrm>
                <a:off x="152" y="148"/>
                <a:ext cx="1760" cy="1761"/>
              </a:xfrm>
              <a:prstGeom prst="ellipse">
                <a:avLst/>
              </a:prstGeom>
              <a:solidFill>
                <a:srgbClr val="0070C0">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73" name="Rectangle 17"/>
            <p:cNvSpPr>
              <a:spLocks/>
            </p:cNvSpPr>
            <p:nvPr/>
          </p:nvSpPr>
          <p:spPr bwMode="auto">
            <a:xfrm>
              <a:off x="359" y="547"/>
              <a:ext cx="1392"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3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376" name="Group 29"/>
          <p:cNvGrpSpPr>
            <a:grpSpLocks/>
          </p:cNvGrpSpPr>
          <p:nvPr/>
        </p:nvGrpSpPr>
        <p:grpSpPr bwMode="auto">
          <a:xfrm>
            <a:off x="2627784" y="4368038"/>
            <a:ext cx="1656184" cy="435960"/>
            <a:chOff x="0" y="0"/>
            <a:chExt cx="2100" cy="1642"/>
          </a:xfrm>
        </p:grpSpPr>
        <p:sp>
          <p:nvSpPr>
            <p:cNvPr id="377" name="Rectangle 30"/>
            <p:cNvSpPr>
              <a:spLocks/>
            </p:cNvSpPr>
            <p:nvPr/>
          </p:nvSpPr>
          <p:spPr bwMode="auto">
            <a:xfrm>
              <a:off x="12" y="618"/>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endParaRPr lang="en-US" sz="900" dirty="0">
                <a:solidFill>
                  <a:srgbClr val="4D4D4D"/>
                </a:solidFill>
                <a:latin typeface="Lato Light" charset="0"/>
                <a:ea typeface="ＭＳ Ｐゴシック" charset="0"/>
                <a:cs typeface="Lato Light" charset="0"/>
                <a:sym typeface="Lato Light" charset="0"/>
              </a:endParaRPr>
            </a:p>
          </p:txBody>
        </p:sp>
        <p:sp>
          <p:nvSpPr>
            <p:cNvPr id="378" name="Rectangle 31"/>
            <p:cNvSpPr>
              <a:spLocks/>
            </p:cNvSpPr>
            <p:nvPr/>
          </p:nvSpPr>
          <p:spPr bwMode="auto">
            <a:xfrm>
              <a:off x="0" y="0"/>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r>
                <a:rPr lang="es-ES" sz="1200" b="1" dirty="0" smtClean="0">
                  <a:latin typeface="+mj-lt"/>
                  <a:cs typeface="Arial" pitchFamily="34" charset="0"/>
                </a:rPr>
                <a:t>Recibir y aceptar la oferta </a:t>
              </a:r>
              <a:r>
                <a:rPr lang="es-ES" sz="1200" dirty="0" smtClean="0">
                  <a:latin typeface="+mj-lt"/>
                  <a:cs typeface="Arial" pitchFamily="34" charset="0"/>
                </a:rPr>
                <a:t>motivada con la resolución del expediente</a:t>
              </a:r>
              <a:endParaRPr lang="es-ES" sz="1200" dirty="0">
                <a:latin typeface="+mj-lt"/>
                <a:cs typeface="Arial" pitchFamily="34" charset="0"/>
              </a:endParaRPr>
            </a:p>
          </p:txBody>
        </p:sp>
      </p:grpSp>
      <p:grpSp>
        <p:nvGrpSpPr>
          <p:cNvPr id="379" name="Group 41"/>
          <p:cNvGrpSpPr>
            <a:grpSpLocks/>
          </p:cNvGrpSpPr>
          <p:nvPr/>
        </p:nvGrpSpPr>
        <p:grpSpPr bwMode="auto">
          <a:xfrm>
            <a:off x="3131840" y="3651870"/>
            <a:ext cx="442913" cy="500940"/>
            <a:chOff x="0" y="0"/>
            <a:chExt cx="744" cy="839"/>
          </a:xfrm>
        </p:grpSpPr>
        <p:sp>
          <p:nvSpPr>
            <p:cNvPr id="380" name="Freeform 42"/>
            <p:cNvSpPr>
              <a:spLocks/>
            </p:cNvSpPr>
            <p:nvPr/>
          </p:nvSpPr>
          <p:spPr bwMode="auto">
            <a:xfrm>
              <a:off x="24" y="24"/>
              <a:ext cx="691" cy="781"/>
            </a:xfrm>
            <a:custGeom>
              <a:avLst/>
              <a:gdLst>
                <a:gd name="T0" fmla="*/ 21600 w 21600"/>
                <a:gd name="T1" fmla="*/ 0 h 21600"/>
                <a:gd name="T2" fmla="*/ 5352 w 21600"/>
                <a:gd name="T3" fmla="*/ 20943 h 21600"/>
                <a:gd name="T4" fmla="*/ 0 w 21600"/>
                <a:gd name="T5" fmla="*/ 17291 h 21600"/>
                <a:gd name="T6" fmla="*/ 4718 w 21600"/>
                <a:gd name="T7" fmla="*/ 21600 h 21600"/>
                <a:gd name="T8" fmla="*/ 10673 w 21600"/>
                <a:gd name="T9" fmla="*/ 18537 h 21600"/>
              </a:gdLst>
              <a:ahLst/>
              <a:cxnLst>
                <a:cxn ang="0">
                  <a:pos x="T0" y="T1"/>
                </a:cxn>
                <a:cxn ang="0">
                  <a:pos x="T2" y="T3"/>
                </a:cxn>
                <a:cxn ang="0">
                  <a:pos x="T4" y="T5"/>
                </a:cxn>
                <a:cxn ang="0">
                  <a:pos x="T6" y="T7"/>
                </a:cxn>
                <a:cxn ang="0">
                  <a:pos x="T8" y="T9"/>
                </a:cxn>
              </a:cxnLst>
              <a:rect l="0" t="0" r="r" b="b"/>
              <a:pathLst>
                <a:path w="21600" h="21600">
                  <a:moveTo>
                    <a:pt x="21600" y="0"/>
                  </a:moveTo>
                  <a:cubicBezTo>
                    <a:pt x="10875" y="1312"/>
                    <a:pt x="5428" y="14284"/>
                    <a:pt x="5352" y="20943"/>
                  </a:cubicBezTo>
                  <a:cubicBezTo>
                    <a:pt x="5029" y="21086"/>
                    <a:pt x="0" y="17291"/>
                    <a:pt x="0" y="17291"/>
                  </a:cubicBezTo>
                  <a:lnTo>
                    <a:pt x="4718" y="21600"/>
                  </a:lnTo>
                  <a:lnTo>
                    <a:pt x="10673" y="185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81" name="Picture 43"/>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744"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391" name="Group 23"/>
          <p:cNvGrpSpPr>
            <a:grpSpLocks/>
          </p:cNvGrpSpPr>
          <p:nvPr/>
        </p:nvGrpSpPr>
        <p:grpSpPr bwMode="auto">
          <a:xfrm>
            <a:off x="4644008" y="3219822"/>
            <a:ext cx="613029" cy="614104"/>
            <a:chOff x="0" y="0"/>
            <a:chExt cx="1392" cy="1392"/>
          </a:xfrm>
        </p:grpSpPr>
        <p:sp>
          <p:nvSpPr>
            <p:cNvPr id="392" name="Oval 24"/>
            <p:cNvSpPr>
              <a:spLocks/>
            </p:cNvSpPr>
            <p:nvPr/>
          </p:nvSpPr>
          <p:spPr bwMode="auto">
            <a:xfrm>
              <a:off x="0" y="0"/>
              <a:ext cx="1392" cy="1392"/>
            </a:xfrm>
            <a:prstGeom prst="ellipse">
              <a:avLst/>
            </a:prstGeom>
            <a:solidFill>
              <a:srgbClr val="243F5B"/>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3" name="Rectangle 25"/>
            <p:cNvSpPr>
              <a:spLocks/>
            </p:cNvSpPr>
            <p:nvPr/>
          </p:nvSpPr>
          <p:spPr bwMode="auto">
            <a:xfrm>
              <a:off x="135" y="299"/>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394" name="Group 32"/>
          <p:cNvGrpSpPr>
            <a:grpSpLocks/>
          </p:cNvGrpSpPr>
          <p:nvPr/>
        </p:nvGrpSpPr>
        <p:grpSpPr bwMode="auto">
          <a:xfrm>
            <a:off x="3131840" y="4227934"/>
            <a:ext cx="2808311" cy="2149239"/>
            <a:chOff x="4" y="-5328"/>
            <a:chExt cx="5059" cy="6977"/>
          </a:xfrm>
        </p:grpSpPr>
        <p:sp>
          <p:nvSpPr>
            <p:cNvPr id="395" name="Rectangle 33"/>
            <p:cNvSpPr>
              <a:spLocks/>
            </p:cNvSpPr>
            <p:nvPr/>
          </p:nvSpPr>
          <p:spPr bwMode="auto">
            <a:xfrm>
              <a:off x="2975" y="-5328"/>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Consultar el </a:t>
              </a:r>
              <a:r>
                <a:rPr kumimoji="0" lang="es-ES" sz="1200" b="1" i="0" u="none" strike="noStrike" kern="0" cap="none" spc="0" normalizeH="0" baseline="0" noProof="0" dirty="0" smtClean="0">
                  <a:ln>
                    <a:noFill/>
                  </a:ln>
                  <a:solidFill>
                    <a:sysClr val="windowText" lastClr="000000"/>
                  </a:solidFill>
                  <a:effectLst/>
                  <a:uLnTx/>
                  <a:uFillTx/>
                  <a:latin typeface="+mj-lt"/>
                  <a:cs typeface="Arial" pitchFamily="34" charset="0"/>
                </a:rPr>
                <a:t>pago de la indemnización</a:t>
              </a: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 </a:t>
              </a:r>
              <a:endParaRPr kumimoji="0" lang="en-US" sz="1200" b="0" i="0" u="none" strike="noStrike" kern="0" cap="none" spc="0" normalizeH="0" baseline="0" noProof="0" dirty="0">
                <a:ln>
                  <a:noFill/>
                </a:ln>
                <a:solidFill>
                  <a:srgbClr val="243F5B"/>
                </a:solidFill>
                <a:effectLst/>
                <a:uLnTx/>
                <a:uFillTx/>
                <a:latin typeface="+mj-lt"/>
                <a:ea typeface="ＭＳ Ｐゴシック" charset="0"/>
                <a:cs typeface="Arial" pitchFamily="34" charset="0"/>
                <a:sym typeface="Bebas Neue" charset="0"/>
              </a:endParaRPr>
            </a:p>
          </p:txBody>
        </p:sp>
        <p:sp>
          <p:nvSpPr>
            <p:cNvPr id="396" name="Rectangle 34"/>
            <p:cNvSpPr>
              <a:spLocks/>
            </p:cNvSpPr>
            <p:nvPr/>
          </p:nvSpPr>
          <p:spPr bwMode="auto">
            <a:xfrm>
              <a:off x="4" y="625"/>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4D4D4D"/>
                </a:solidFill>
                <a:effectLst/>
                <a:uLnTx/>
                <a:uFillTx/>
                <a:latin typeface="Lato Light" charset="0"/>
                <a:ea typeface="ＭＳ Ｐゴシック" charset="0"/>
                <a:cs typeface="Lato Light" charset="0"/>
                <a:sym typeface="Lato Light" charset="0"/>
              </a:endParaRPr>
            </a:p>
          </p:txBody>
        </p:sp>
      </p:grpSp>
      <p:grpSp>
        <p:nvGrpSpPr>
          <p:cNvPr id="397" name="Group 44"/>
          <p:cNvGrpSpPr>
            <a:grpSpLocks/>
          </p:cNvGrpSpPr>
          <p:nvPr/>
        </p:nvGrpSpPr>
        <p:grpSpPr bwMode="auto">
          <a:xfrm>
            <a:off x="4932040" y="3723878"/>
            <a:ext cx="338138" cy="357814"/>
            <a:chOff x="0" y="0"/>
            <a:chExt cx="568" cy="600"/>
          </a:xfrm>
        </p:grpSpPr>
        <p:sp>
          <p:nvSpPr>
            <p:cNvPr id="398" name="Freeform 45"/>
            <p:cNvSpPr>
              <a:spLocks/>
            </p:cNvSpPr>
            <p:nvPr/>
          </p:nvSpPr>
          <p:spPr bwMode="auto">
            <a:xfrm>
              <a:off x="24" y="24"/>
              <a:ext cx="515" cy="542"/>
            </a:xfrm>
            <a:custGeom>
              <a:avLst/>
              <a:gdLst>
                <a:gd name="T0" fmla="*/ 0 w 21600"/>
                <a:gd name="T1" fmla="*/ 0 h 21600"/>
                <a:gd name="T2" fmla="*/ 19711 w 21600"/>
                <a:gd name="T3" fmla="*/ 20096 h 21600"/>
                <a:gd name="T4" fmla="*/ 21600 w 21600"/>
                <a:gd name="T5" fmla="*/ 14573 h 21600"/>
                <a:gd name="T6" fmla="*/ 19280 w 21600"/>
                <a:gd name="T7" fmla="*/ 21600 h 21600"/>
                <a:gd name="T8" fmla="*/ 13431 w 21600"/>
                <a:gd name="T9" fmla="*/ 18956 h 21600"/>
              </a:gdLst>
              <a:ahLst/>
              <a:cxnLst>
                <a:cxn ang="0">
                  <a:pos x="T0" y="T1"/>
                </a:cxn>
                <a:cxn ang="0">
                  <a:pos x="T2" y="T3"/>
                </a:cxn>
                <a:cxn ang="0">
                  <a:pos x="T4" y="T5"/>
                </a:cxn>
                <a:cxn ang="0">
                  <a:pos x="T6" y="T7"/>
                </a:cxn>
                <a:cxn ang="0">
                  <a:pos x="T8" y="T9"/>
                </a:cxn>
              </a:cxnLst>
              <a:rect l="0" t="0" r="r" b="b"/>
              <a:pathLst>
                <a:path w="21600" h="21600">
                  <a:moveTo>
                    <a:pt x="0" y="0"/>
                  </a:moveTo>
                  <a:cubicBezTo>
                    <a:pt x="8213" y="629"/>
                    <a:pt x="17491" y="10190"/>
                    <a:pt x="19711" y="20096"/>
                  </a:cubicBezTo>
                  <a:cubicBezTo>
                    <a:pt x="21600" y="18697"/>
                    <a:pt x="21600" y="14573"/>
                    <a:pt x="21600" y="14573"/>
                  </a:cubicBezTo>
                  <a:lnTo>
                    <a:pt x="19280" y="21600"/>
                  </a:lnTo>
                  <a:lnTo>
                    <a:pt x="13431" y="189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399" name="Picture 46"/>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56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409" name="Group 18"/>
          <p:cNvGrpSpPr>
            <a:grpSpLocks/>
          </p:cNvGrpSpPr>
          <p:nvPr/>
        </p:nvGrpSpPr>
        <p:grpSpPr bwMode="auto">
          <a:xfrm>
            <a:off x="5508104" y="2571750"/>
            <a:ext cx="1082998" cy="1084896"/>
            <a:chOff x="0" y="0"/>
            <a:chExt cx="2424" cy="2424"/>
          </a:xfrm>
        </p:grpSpPr>
        <p:grpSp>
          <p:nvGrpSpPr>
            <p:cNvPr id="410" name="Group 19"/>
            <p:cNvGrpSpPr>
              <a:grpSpLocks/>
            </p:cNvGrpSpPr>
            <p:nvPr/>
          </p:nvGrpSpPr>
          <p:grpSpPr bwMode="auto">
            <a:xfrm>
              <a:off x="0" y="0"/>
              <a:ext cx="2424" cy="2424"/>
              <a:chOff x="0" y="0"/>
              <a:chExt cx="2424" cy="2424"/>
            </a:xfrm>
          </p:grpSpPr>
          <p:sp>
            <p:nvSpPr>
              <p:cNvPr id="412" name="Oval 20"/>
              <p:cNvSpPr>
                <a:spLocks/>
              </p:cNvSpPr>
              <p:nvPr/>
            </p:nvSpPr>
            <p:spPr bwMode="auto">
              <a:xfrm>
                <a:off x="0" y="0"/>
                <a:ext cx="2424" cy="2424"/>
              </a:xfrm>
              <a:prstGeom prst="ellipse">
                <a:avLst/>
              </a:prstGeom>
              <a:noFill/>
              <a:ln w="50800" cap="rnd">
                <a:solidFill>
                  <a:srgbClr val="0070C0">
                    <a:alpha val="84999"/>
                  </a:srgbClr>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3" name="Oval 21"/>
              <p:cNvSpPr>
                <a:spLocks/>
              </p:cNvSpPr>
              <p:nvPr/>
            </p:nvSpPr>
            <p:spPr bwMode="auto">
              <a:xfrm>
                <a:off x="177" y="173"/>
                <a:ext cx="2052" cy="2051"/>
              </a:xfrm>
              <a:prstGeom prst="ellipse">
                <a:avLst/>
              </a:prstGeom>
              <a:solidFill>
                <a:srgbClr val="0070C0">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411" name="Rectangle 22"/>
            <p:cNvSpPr>
              <a:spLocks/>
            </p:cNvSpPr>
            <p:nvPr/>
          </p:nvSpPr>
          <p:spPr bwMode="auto">
            <a:xfrm>
              <a:off x="231" y="543"/>
              <a:ext cx="1928"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47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sp>
        <p:nvSpPr>
          <p:cNvPr id="414" name="Rectangle 36"/>
          <p:cNvSpPr>
            <a:spLocks/>
          </p:cNvSpPr>
          <p:nvPr/>
        </p:nvSpPr>
        <p:spPr bwMode="auto">
          <a:xfrm>
            <a:off x="6084168" y="4011910"/>
            <a:ext cx="1008112" cy="41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lgn="l"/>
            <a:r>
              <a:rPr lang="es-ES" sz="1200" b="1" dirty="0" smtClean="0">
                <a:latin typeface="+mj-lt"/>
                <a:cs typeface="Arial" pitchFamily="34" charset="0"/>
              </a:rPr>
              <a:t>Reportar una queja o sugerencia </a:t>
            </a:r>
            <a:r>
              <a:rPr lang="es-ES" sz="1200" dirty="0" smtClean="0">
                <a:latin typeface="+mj-lt"/>
                <a:cs typeface="Arial" pitchFamily="34" charset="0"/>
              </a:rPr>
              <a:t>de manera rápida y sencilla </a:t>
            </a:r>
            <a:endParaRPr lang="es-ES" sz="1200" dirty="0">
              <a:latin typeface="+mj-lt"/>
              <a:cs typeface="Arial" pitchFamily="34" charset="0"/>
            </a:endParaRPr>
          </a:p>
        </p:txBody>
      </p:sp>
      <p:grpSp>
        <p:nvGrpSpPr>
          <p:cNvPr id="415" name="Group 47"/>
          <p:cNvGrpSpPr>
            <a:grpSpLocks/>
          </p:cNvGrpSpPr>
          <p:nvPr/>
        </p:nvGrpSpPr>
        <p:grpSpPr bwMode="auto">
          <a:xfrm>
            <a:off x="6084168" y="3075806"/>
            <a:ext cx="528638" cy="677460"/>
            <a:chOff x="0" y="0"/>
            <a:chExt cx="888" cy="1136"/>
          </a:xfrm>
        </p:grpSpPr>
        <p:sp>
          <p:nvSpPr>
            <p:cNvPr id="416" name="Freeform 48"/>
            <p:cNvSpPr>
              <a:spLocks/>
            </p:cNvSpPr>
            <p:nvPr/>
          </p:nvSpPr>
          <p:spPr bwMode="auto">
            <a:xfrm>
              <a:off x="24" y="24"/>
              <a:ext cx="683" cy="1081"/>
            </a:xfrm>
            <a:custGeom>
              <a:avLst/>
              <a:gdLst>
                <a:gd name="T0" fmla="*/ 0 w 21600"/>
                <a:gd name="T1" fmla="*/ 0 h 21593"/>
                <a:gd name="T2" fmla="*/ 17599 w 21600"/>
                <a:gd name="T3" fmla="*/ 21215 h 21593"/>
                <a:gd name="T4" fmla="*/ 21600 w 21600"/>
                <a:gd name="T5" fmla="*/ 20062 h 21593"/>
                <a:gd name="T6" fmla="*/ 16989 w 21600"/>
                <a:gd name="T7" fmla="*/ 21593 h 21593"/>
                <a:gd name="T8" fmla="*/ 12564 w 21600"/>
                <a:gd name="T9" fmla="*/ 19589 h 21593"/>
              </a:gdLst>
              <a:ahLst/>
              <a:cxnLst>
                <a:cxn ang="0">
                  <a:pos x="T0" y="T1"/>
                </a:cxn>
                <a:cxn ang="0">
                  <a:pos x="T2" y="T3"/>
                </a:cxn>
                <a:cxn ang="0">
                  <a:pos x="T4" y="T5"/>
                </a:cxn>
                <a:cxn ang="0">
                  <a:pos x="T6" y="T7"/>
                </a:cxn>
                <a:cxn ang="0">
                  <a:pos x="T8" y="T9"/>
                </a:cxn>
              </a:cxnLst>
              <a:rect l="0" t="0" r="r" b="b"/>
              <a:pathLst>
                <a:path w="21600" h="21593">
                  <a:moveTo>
                    <a:pt x="0" y="0"/>
                  </a:moveTo>
                  <a:cubicBezTo>
                    <a:pt x="16763" y="2643"/>
                    <a:pt x="20284" y="13507"/>
                    <a:pt x="17599" y="21215"/>
                  </a:cubicBezTo>
                  <a:cubicBezTo>
                    <a:pt x="18751" y="21600"/>
                    <a:pt x="21600" y="20062"/>
                    <a:pt x="21600" y="20062"/>
                  </a:cubicBezTo>
                  <a:lnTo>
                    <a:pt x="16989" y="21593"/>
                  </a:lnTo>
                  <a:lnTo>
                    <a:pt x="12564" y="195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417" name="Picture 49"/>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0"/>
              <a:ext cx="888" cy="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427" name="Group 23"/>
          <p:cNvGrpSpPr>
            <a:grpSpLocks/>
          </p:cNvGrpSpPr>
          <p:nvPr/>
        </p:nvGrpSpPr>
        <p:grpSpPr bwMode="auto">
          <a:xfrm>
            <a:off x="7236296" y="3435972"/>
            <a:ext cx="504057" cy="504941"/>
            <a:chOff x="0" y="0"/>
            <a:chExt cx="1392" cy="1392"/>
          </a:xfrm>
        </p:grpSpPr>
        <p:sp>
          <p:nvSpPr>
            <p:cNvPr id="428" name="Oval 24"/>
            <p:cNvSpPr>
              <a:spLocks/>
            </p:cNvSpPr>
            <p:nvPr/>
          </p:nvSpPr>
          <p:spPr bwMode="auto">
            <a:xfrm>
              <a:off x="0" y="0"/>
              <a:ext cx="1392" cy="1392"/>
            </a:xfrm>
            <a:prstGeom prst="ellipse">
              <a:avLst/>
            </a:prstGeom>
            <a:solidFill>
              <a:srgbClr val="243F5B"/>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9" name="Rectangle 25"/>
            <p:cNvSpPr>
              <a:spLocks/>
            </p:cNvSpPr>
            <p:nvPr/>
          </p:nvSpPr>
          <p:spPr bwMode="auto">
            <a:xfrm>
              <a:off x="135" y="299"/>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grpSp>
        <p:nvGrpSpPr>
          <p:cNvPr id="430" name="Group 32"/>
          <p:cNvGrpSpPr>
            <a:grpSpLocks/>
          </p:cNvGrpSpPr>
          <p:nvPr/>
        </p:nvGrpSpPr>
        <p:grpSpPr bwMode="auto">
          <a:xfrm>
            <a:off x="7668344" y="4155926"/>
            <a:ext cx="1475656" cy="432189"/>
            <a:chOff x="-305" y="480"/>
            <a:chExt cx="2397" cy="1403"/>
          </a:xfrm>
        </p:grpSpPr>
        <p:sp>
          <p:nvSpPr>
            <p:cNvPr id="431" name="Rectangle 33"/>
            <p:cNvSpPr>
              <a:spLocks/>
            </p:cNvSpPr>
            <p:nvPr/>
          </p:nvSpPr>
          <p:spPr bwMode="auto">
            <a:xfrm>
              <a:off x="-305" y="480"/>
              <a:ext cx="2088" cy="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r>
                <a:rPr lang="es-ES" sz="1200" b="1" dirty="0" smtClean="0">
                  <a:latin typeface="+mj-lt"/>
                  <a:cs typeface="Arial" pitchFamily="34" charset="0"/>
                </a:rPr>
                <a:t>Recibir propuestas comerciales personalizadas </a:t>
              </a:r>
              <a:endParaRPr lang="es-ES" sz="1200" dirty="0">
                <a:latin typeface="+mj-lt"/>
                <a:cs typeface="Arial" pitchFamily="34" charset="0"/>
              </a:endParaRPr>
            </a:p>
          </p:txBody>
        </p:sp>
        <p:sp>
          <p:nvSpPr>
            <p:cNvPr id="432" name="Rectangle 34"/>
            <p:cNvSpPr>
              <a:spLocks/>
            </p:cNvSpPr>
            <p:nvPr/>
          </p:nvSpPr>
          <p:spPr bwMode="auto">
            <a:xfrm>
              <a:off x="4" y="859"/>
              <a:ext cx="2088"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endParaRPr lang="en-US" sz="900" dirty="0">
                <a:solidFill>
                  <a:srgbClr val="4D4D4D"/>
                </a:solidFill>
                <a:latin typeface="Lato Light" charset="0"/>
                <a:ea typeface="ＭＳ Ｐゴシック" charset="0"/>
                <a:cs typeface="Lato Light" charset="0"/>
                <a:sym typeface="Lato Light" charset="0"/>
              </a:endParaRPr>
            </a:p>
          </p:txBody>
        </p:sp>
      </p:grpSp>
      <p:grpSp>
        <p:nvGrpSpPr>
          <p:cNvPr id="433" name="Group 44"/>
          <p:cNvGrpSpPr>
            <a:grpSpLocks/>
          </p:cNvGrpSpPr>
          <p:nvPr/>
        </p:nvGrpSpPr>
        <p:grpSpPr bwMode="auto">
          <a:xfrm>
            <a:off x="7596336" y="3651870"/>
            <a:ext cx="338138" cy="357814"/>
            <a:chOff x="0" y="0"/>
            <a:chExt cx="568" cy="600"/>
          </a:xfrm>
        </p:grpSpPr>
        <p:sp>
          <p:nvSpPr>
            <p:cNvPr id="434" name="Freeform 45"/>
            <p:cNvSpPr>
              <a:spLocks/>
            </p:cNvSpPr>
            <p:nvPr/>
          </p:nvSpPr>
          <p:spPr bwMode="auto">
            <a:xfrm>
              <a:off x="24" y="24"/>
              <a:ext cx="515" cy="542"/>
            </a:xfrm>
            <a:custGeom>
              <a:avLst/>
              <a:gdLst>
                <a:gd name="T0" fmla="*/ 0 w 21600"/>
                <a:gd name="T1" fmla="*/ 0 h 21600"/>
                <a:gd name="T2" fmla="*/ 19711 w 21600"/>
                <a:gd name="T3" fmla="*/ 20096 h 21600"/>
                <a:gd name="T4" fmla="*/ 21600 w 21600"/>
                <a:gd name="T5" fmla="*/ 14573 h 21600"/>
                <a:gd name="T6" fmla="*/ 19280 w 21600"/>
                <a:gd name="T7" fmla="*/ 21600 h 21600"/>
                <a:gd name="T8" fmla="*/ 13431 w 21600"/>
                <a:gd name="T9" fmla="*/ 18956 h 21600"/>
              </a:gdLst>
              <a:ahLst/>
              <a:cxnLst>
                <a:cxn ang="0">
                  <a:pos x="T0" y="T1"/>
                </a:cxn>
                <a:cxn ang="0">
                  <a:pos x="T2" y="T3"/>
                </a:cxn>
                <a:cxn ang="0">
                  <a:pos x="T4" y="T5"/>
                </a:cxn>
                <a:cxn ang="0">
                  <a:pos x="T6" y="T7"/>
                </a:cxn>
                <a:cxn ang="0">
                  <a:pos x="T8" y="T9"/>
                </a:cxn>
              </a:cxnLst>
              <a:rect l="0" t="0" r="r" b="b"/>
              <a:pathLst>
                <a:path w="21600" h="21600">
                  <a:moveTo>
                    <a:pt x="0" y="0"/>
                  </a:moveTo>
                  <a:cubicBezTo>
                    <a:pt x="8213" y="629"/>
                    <a:pt x="17491" y="10190"/>
                    <a:pt x="19711" y="20096"/>
                  </a:cubicBezTo>
                  <a:cubicBezTo>
                    <a:pt x="21600" y="18697"/>
                    <a:pt x="21600" y="14573"/>
                    <a:pt x="21600" y="14573"/>
                  </a:cubicBezTo>
                  <a:lnTo>
                    <a:pt x="19280" y="21600"/>
                  </a:lnTo>
                  <a:lnTo>
                    <a:pt x="13431" y="189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435" name="Picture 46"/>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568"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443" name="Group 26"/>
          <p:cNvGrpSpPr>
            <a:grpSpLocks/>
          </p:cNvGrpSpPr>
          <p:nvPr/>
        </p:nvGrpSpPr>
        <p:grpSpPr bwMode="auto">
          <a:xfrm>
            <a:off x="6876256" y="2427734"/>
            <a:ext cx="613029" cy="614104"/>
            <a:chOff x="0" y="0"/>
            <a:chExt cx="1392" cy="1392"/>
          </a:xfrm>
        </p:grpSpPr>
        <p:sp>
          <p:nvSpPr>
            <p:cNvPr id="444" name="Oval 27"/>
            <p:cNvSpPr>
              <a:spLocks/>
            </p:cNvSpPr>
            <p:nvPr/>
          </p:nvSpPr>
          <p:spPr bwMode="auto">
            <a:xfrm>
              <a:off x="0" y="0"/>
              <a:ext cx="1392" cy="1392"/>
            </a:xfrm>
            <a:prstGeom prst="ellipse">
              <a:avLst/>
            </a:prstGeom>
            <a:solidFill>
              <a:srgbClr val="175673">
                <a:alpha val="84999"/>
              </a:srgbClr>
            </a:solidFill>
            <a:ln>
              <a:noFill/>
            </a:ln>
            <a:extLst>
              <a:ext uri="{91240B29-F687-4F45-9708-019B960494DF}">
                <a14:hiddenLine xmlns:a14="http://schemas.microsoft.com/office/drawing/2010/main" w="25400" cap="flat">
                  <a:solidFill>
                    <a:schemeClr val="tx1">
                      <a:alpha val="84999"/>
                    </a:schemeClr>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5" name="Rectangle 28"/>
            <p:cNvSpPr>
              <a:spLocks/>
            </p:cNvSpPr>
            <p:nvPr/>
          </p:nvSpPr>
          <p:spPr bwMode="auto">
            <a:xfrm>
              <a:off x="143" y="291"/>
              <a:ext cx="114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70000"/>
                </a:lnSpc>
                <a:spcBef>
                  <a:spcPts val="0"/>
                </a:spcBef>
                <a:spcAft>
                  <a:spcPts val="0"/>
                </a:spcAft>
                <a:buClrTx/>
                <a:buSzTx/>
                <a:buFontTx/>
                <a:buNone/>
                <a:tabLst/>
                <a:defRPr/>
              </a:pPr>
              <a:endParaRPr kumimoji="0" lang="en-US" sz="2800" b="0" i="0" u="none" strike="noStrike" kern="0" cap="none" spc="0" normalizeH="0" baseline="0" noProof="0" dirty="0">
                <a:ln>
                  <a:noFill/>
                </a:ln>
                <a:solidFill>
                  <a:srgbClr val="FFFFFF"/>
                </a:solidFill>
                <a:effectLst/>
                <a:uLnTx/>
                <a:uFillTx/>
                <a:latin typeface="Bebas Neue" charset="0"/>
                <a:ea typeface="ＭＳ Ｐゴシック" charset="0"/>
                <a:cs typeface="Bebas Neue" charset="0"/>
                <a:sym typeface="Bebas Neue" charset="0"/>
              </a:endParaRPr>
            </a:p>
          </p:txBody>
        </p:sp>
      </p:grpSp>
      <p:sp>
        <p:nvSpPr>
          <p:cNvPr id="446" name="Rectangle 39"/>
          <p:cNvSpPr>
            <a:spLocks/>
          </p:cNvSpPr>
          <p:nvPr/>
        </p:nvSpPr>
        <p:spPr bwMode="auto">
          <a:xfrm>
            <a:off x="7740352" y="2859782"/>
            <a:ext cx="1187624" cy="410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defTabSz="914400" eaLnBrk="1" fontAlgn="auto" latinLnBrk="0" hangingPunct="1">
              <a:lnSpc>
                <a:spcPct val="8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sysClr val="windowText" lastClr="000000"/>
                </a:solidFill>
                <a:effectLst/>
                <a:uLnTx/>
                <a:uFillTx/>
                <a:latin typeface="+mj-lt"/>
                <a:cs typeface="Arial" pitchFamily="34" charset="0"/>
              </a:rPr>
              <a:t>Estar informado de una forma sencilla </a:t>
            </a:r>
            <a:r>
              <a:rPr kumimoji="0" lang="es-ES" sz="1200" b="0" i="0" u="none" strike="noStrike" kern="0" cap="none" spc="0" normalizeH="0" baseline="0" noProof="0" dirty="0" smtClean="0">
                <a:ln>
                  <a:noFill/>
                </a:ln>
                <a:solidFill>
                  <a:sysClr val="windowText" lastClr="000000"/>
                </a:solidFill>
                <a:effectLst/>
                <a:uLnTx/>
                <a:uFillTx/>
                <a:latin typeface="+mj-lt"/>
                <a:cs typeface="Arial" pitchFamily="34" charset="0"/>
              </a:rPr>
              <a:t>y cómoda </a:t>
            </a:r>
            <a:endParaRPr kumimoji="0" lang="en-US" sz="1200" b="0" i="0" u="none" strike="noStrike" kern="0" cap="none" spc="0" normalizeH="0" baseline="0" noProof="0" dirty="0">
              <a:ln>
                <a:noFill/>
              </a:ln>
              <a:solidFill>
                <a:srgbClr val="243F5B"/>
              </a:solidFill>
              <a:effectLst/>
              <a:uLnTx/>
              <a:uFillTx/>
              <a:latin typeface="+mj-lt"/>
              <a:ea typeface="ＭＳ Ｐゴシック" charset="0"/>
              <a:cs typeface="Arial" pitchFamily="34" charset="0"/>
              <a:sym typeface="Bebas Neue" charset="0"/>
            </a:endParaRPr>
          </a:p>
        </p:txBody>
      </p:sp>
      <p:grpSp>
        <p:nvGrpSpPr>
          <p:cNvPr id="447" name="Group 50"/>
          <p:cNvGrpSpPr>
            <a:grpSpLocks/>
          </p:cNvGrpSpPr>
          <p:nvPr/>
        </p:nvGrpSpPr>
        <p:grpSpPr bwMode="auto">
          <a:xfrm>
            <a:off x="7164288" y="2715766"/>
            <a:ext cx="538337" cy="426931"/>
            <a:chOff x="0" y="0"/>
            <a:chExt cx="1344" cy="1064"/>
          </a:xfrm>
        </p:grpSpPr>
        <p:sp>
          <p:nvSpPr>
            <p:cNvPr id="448" name="Freeform 51"/>
            <p:cNvSpPr>
              <a:spLocks/>
            </p:cNvSpPr>
            <p:nvPr/>
          </p:nvSpPr>
          <p:spPr bwMode="auto">
            <a:xfrm>
              <a:off x="24" y="24"/>
              <a:ext cx="1288" cy="1007"/>
            </a:xfrm>
            <a:custGeom>
              <a:avLst/>
              <a:gdLst>
                <a:gd name="T0" fmla="*/ 0 w 21600"/>
                <a:gd name="T1" fmla="+- 0 3786 2462"/>
                <a:gd name="T2" fmla="*/ 3786 h 19034"/>
                <a:gd name="T3" fmla="*/ 18888 w 21600"/>
                <a:gd name="T4" fmla="+- 0 21308 2462"/>
                <a:gd name="T5" fmla="*/ 21308 h 19034"/>
                <a:gd name="T6" fmla="*/ 21600 w 21600"/>
                <a:gd name="T7" fmla="+- 0 18651 2462"/>
                <a:gd name="T8" fmla="*/ 18651 h 19034"/>
                <a:gd name="T9" fmla="*/ 19166 w 21600"/>
                <a:gd name="T10" fmla="+- 0 21496 2462"/>
                <a:gd name="T11" fmla="*/ 21496 h 19034"/>
                <a:gd name="T12" fmla="*/ 15757 w 21600"/>
                <a:gd name="T13" fmla="+- 0 19846 2462"/>
                <a:gd name="T14" fmla="*/ 19846 h 19034"/>
              </a:gdLst>
              <a:ahLst/>
              <a:cxnLst>
                <a:cxn ang="0">
                  <a:pos x="T0" y="T2"/>
                </a:cxn>
                <a:cxn ang="0">
                  <a:pos x="T3" y="T5"/>
                </a:cxn>
                <a:cxn ang="0">
                  <a:pos x="T6" y="T8"/>
                </a:cxn>
                <a:cxn ang="0">
                  <a:pos x="T9" y="T11"/>
                </a:cxn>
                <a:cxn ang="0">
                  <a:pos x="T12" y="T14"/>
                </a:cxn>
              </a:cxnLst>
              <a:rect l="0" t="0" r="r" b="b"/>
              <a:pathLst>
                <a:path w="21600" h="19034">
                  <a:moveTo>
                    <a:pt x="0" y="1324"/>
                  </a:moveTo>
                  <a:cubicBezTo>
                    <a:pt x="7700" y="-2462"/>
                    <a:pt x="20116" y="1422"/>
                    <a:pt x="18888" y="18846"/>
                  </a:cubicBezTo>
                  <a:cubicBezTo>
                    <a:pt x="19651" y="19138"/>
                    <a:pt x="21600" y="16189"/>
                    <a:pt x="21600" y="16189"/>
                  </a:cubicBezTo>
                  <a:lnTo>
                    <a:pt x="19166" y="19034"/>
                  </a:lnTo>
                  <a:lnTo>
                    <a:pt x="15757" y="173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449" name="Picture 52"/>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0"/>
              <a:ext cx="1344" cy="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Tree>
    <p:extLst>
      <p:ext uri="{BB962C8B-B14F-4D97-AF65-F5344CB8AC3E}">
        <p14:creationId xmlns:p14="http://schemas.microsoft.com/office/powerpoint/2010/main" val="80374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71"/>
                                        </p:tgtEl>
                                        <p:attrNameLst>
                                          <p:attrName>style.visibility</p:attrName>
                                        </p:attrNameLst>
                                      </p:cBhvr>
                                      <p:to>
                                        <p:strVal val="visible"/>
                                      </p:to>
                                    </p:set>
                                    <p:anim calcmode="lin" valueType="num">
                                      <p:cBhvr>
                                        <p:cTn id="7" dur="500" fill="hold"/>
                                        <p:tgtEl>
                                          <p:spTgt spid="271"/>
                                        </p:tgtEl>
                                        <p:attrNameLst>
                                          <p:attrName>ppt_w</p:attrName>
                                        </p:attrNameLst>
                                      </p:cBhvr>
                                      <p:tavLst>
                                        <p:tav tm="0">
                                          <p:val>
                                            <p:fltVal val="0"/>
                                          </p:val>
                                        </p:tav>
                                        <p:tav tm="100000">
                                          <p:val>
                                            <p:strVal val="#ppt_w"/>
                                          </p:val>
                                        </p:tav>
                                      </p:tavLst>
                                    </p:anim>
                                    <p:anim calcmode="lin" valueType="num">
                                      <p:cBhvr>
                                        <p:cTn id="8" dur="500" fill="hold"/>
                                        <p:tgtEl>
                                          <p:spTgt spid="27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79"/>
                                        </p:tgtEl>
                                        <p:attrNameLst>
                                          <p:attrName>style.visibility</p:attrName>
                                        </p:attrNameLst>
                                      </p:cBhvr>
                                      <p:to>
                                        <p:strVal val="visible"/>
                                      </p:to>
                                    </p:set>
                                    <p:animEffect transition="in" filter="wipe(up)">
                                      <p:cBhvr>
                                        <p:cTn id="12" dur="500"/>
                                        <p:tgtEl>
                                          <p:spTgt spid="279"/>
                                        </p:tgtEl>
                                      </p:cBhvr>
                                    </p:animEffect>
                                  </p:childTnLst>
                                </p:cTn>
                              </p:par>
                              <p:par>
                                <p:cTn id="13" presetID="22" presetClass="entr" presetSubtype="8" fill="hold" nodeType="withEffect">
                                  <p:stCondLst>
                                    <p:cond delay="0"/>
                                  </p:stCondLst>
                                  <p:childTnLst>
                                    <p:set>
                                      <p:cBhvr>
                                        <p:cTn id="14" dur="1" fill="hold">
                                          <p:stCondLst>
                                            <p:cond delay="0"/>
                                          </p:stCondLst>
                                        </p:cTn>
                                        <p:tgtEl>
                                          <p:spTgt spid="276"/>
                                        </p:tgtEl>
                                        <p:attrNameLst>
                                          <p:attrName>style.visibility</p:attrName>
                                        </p:attrNameLst>
                                      </p:cBhvr>
                                      <p:to>
                                        <p:strVal val="visible"/>
                                      </p:to>
                                    </p:set>
                                    <p:animEffect transition="in" filter="wipe(left)">
                                      <p:cBhvr>
                                        <p:cTn id="15" dur="500"/>
                                        <p:tgtEl>
                                          <p:spTgt spid="27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301"/>
                                        </p:tgtEl>
                                        <p:attrNameLst>
                                          <p:attrName>style.visibility</p:attrName>
                                        </p:attrNameLst>
                                      </p:cBhvr>
                                      <p:to>
                                        <p:strVal val="visible"/>
                                      </p:to>
                                    </p:set>
                                    <p:anim calcmode="lin" valueType="num">
                                      <p:cBhvr>
                                        <p:cTn id="20" dur="500" fill="hold"/>
                                        <p:tgtEl>
                                          <p:spTgt spid="301"/>
                                        </p:tgtEl>
                                        <p:attrNameLst>
                                          <p:attrName>ppt_w</p:attrName>
                                        </p:attrNameLst>
                                      </p:cBhvr>
                                      <p:tavLst>
                                        <p:tav tm="0">
                                          <p:val>
                                            <p:fltVal val="0"/>
                                          </p:val>
                                        </p:tav>
                                        <p:tav tm="100000">
                                          <p:val>
                                            <p:strVal val="#ppt_w"/>
                                          </p:val>
                                        </p:tav>
                                      </p:tavLst>
                                    </p:anim>
                                    <p:anim calcmode="lin" valueType="num">
                                      <p:cBhvr>
                                        <p:cTn id="21" dur="500" fill="hold"/>
                                        <p:tgtEl>
                                          <p:spTgt spid="301"/>
                                        </p:tgtEl>
                                        <p:attrNameLst>
                                          <p:attrName>ppt_h</p:attrName>
                                        </p:attrNameLst>
                                      </p:cBhvr>
                                      <p:tavLst>
                                        <p:tav tm="0">
                                          <p:val>
                                            <p:fltVal val="0"/>
                                          </p:val>
                                        </p:tav>
                                        <p:tav tm="100000">
                                          <p:val>
                                            <p:strVal val="#ppt_h"/>
                                          </p:val>
                                        </p:tav>
                                      </p:tavLst>
                                    </p:anim>
                                  </p:childTnLst>
                                </p:cTn>
                              </p:par>
                              <p:par>
                                <p:cTn id="22" presetID="22" presetClass="entr" presetSubtype="1" fill="hold" nodeType="withEffect">
                                  <p:stCondLst>
                                    <p:cond delay="0"/>
                                  </p:stCondLst>
                                  <p:childTnLst>
                                    <p:set>
                                      <p:cBhvr>
                                        <p:cTn id="23" dur="1" fill="hold">
                                          <p:stCondLst>
                                            <p:cond delay="0"/>
                                          </p:stCondLst>
                                        </p:cTn>
                                        <p:tgtEl>
                                          <p:spTgt spid="307"/>
                                        </p:tgtEl>
                                        <p:attrNameLst>
                                          <p:attrName>style.visibility</p:attrName>
                                        </p:attrNameLst>
                                      </p:cBhvr>
                                      <p:to>
                                        <p:strVal val="visible"/>
                                      </p:to>
                                    </p:set>
                                    <p:animEffect transition="in" filter="wipe(up)">
                                      <p:cBhvr>
                                        <p:cTn id="24" dur="500"/>
                                        <p:tgtEl>
                                          <p:spTgt spid="307"/>
                                        </p:tgtEl>
                                      </p:cBhvr>
                                    </p:animEffect>
                                  </p:childTnLst>
                                </p:cTn>
                              </p:par>
                              <p:par>
                                <p:cTn id="25" presetID="22" presetClass="entr" presetSubtype="4" fill="hold" nodeType="withEffect">
                                  <p:stCondLst>
                                    <p:cond delay="0"/>
                                  </p:stCondLst>
                                  <p:childTnLst>
                                    <p:set>
                                      <p:cBhvr>
                                        <p:cTn id="26" dur="1" fill="hold">
                                          <p:stCondLst>
                                            <p:cond delay="0"/>
                                          </p:stCondLst>
                                        </p:cTn>
                                        <p:tgtEl>
                                          <p:spTgt spid="304"/>
                                        </p:tgtEl>
                                        <p:attrNameLst>
                                          <p:attrName>style.visibility</p:attrName>
                                        </p:attrNameLst>
                                      </p:cBhvr>
                                      <p:to>
                                        <p:strVal val="visible"/>
                                      </p:to>
                                    </p:set>
                                    <p:animEffect transition="in" filter="wipe(down)">
                                      <p:cBhvr>
                                        <p:cTn id="27" dur="500"/>
                                        <p:tgtEl>
                                          <p:spTgt spid="30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19"/>
                                        </p:tgtEl>
                                        <p:attrNameLst>
                                          <p:attrName>style.visibility</p:attrName>
                                        </p:attrNameLst>
                                      </p:cBhvr>
                                      <p:to>
                                        <p:strVal val="visible"/>
                                      </p:to>
                                    </p:set>
                                    <p:animEffect transition="in" filter="wipe(up)">
                                      <p:cBhvr>
                                        <p:cTn id="32" dur="500"/>
                                        <p:tgtEl>
                                          <p:spTgt spid="319"/>
                                        </p:tgtEl>
                                      </p:cBhvr>
                                    </p:animEffect>
                                  </p:childTnLst>
                                </p:cTn>
                              </p:par>
                              <p:par>
                                <p:cTn id="33" presetID="22" presetClass="entr" presetSubtype="1" fill="hold" nodeType="withEffect">
                                  <p:stCondLst>
                                    <p:cond delay="0"/>
                                  </p:stCondLst>
                                  <p:childTnLst>
                                    <p:set>
                                      <p:cBhvr>
                                        <p:cTn id="34" dur="1" fill="hold">
                                          <p:stCondLst>
                                            <p:cond delay="0"/>
                                          </p:stCondLst>
                                        </p:cTn>
                                        <p:tgtEl>
                                          <p:spTgt spid="325"/>
                                        </p:tgtEl>
                                        <p:attrNameLst>
                                          <p:attrName>style.visibility</p:attrName>
                                        </p:attrNameLst>
                                      </p:cBhvr>
                                      <p:to>
                                        <p:strVal val="visible"/>
                                      </p:to>
                                    </p:set>
                                    <p:animEffect transition="in" filter="wipe(up)">
                                      <p:cBhvr>
                                        <p:cTn id="35" dur="500"/>
                                        <p:tgtEl>
                                          <p:spTgt spid="325"/>
                                        </p:tgtEl>
                                      </p:cBhvr>
                                    </p:animEffect>
                                  </p:childTnLst>
                                </p:cTn>
                              </p:par>
                              <p:par>
                                <p:cTn id="36" presetID="1" presetClass="entr" presetSubtype="0" fill="hold" nodeType="withEffect">
                                  <p:stCondLst>
                                    <p:cond delay="0"/>
                                  </p:stCondLst>
                                  <p:childTnLst>
                                    <p:set>
                                      <p:cBhvr>
                                        <p:cTn id="37" dur="1" fill="hold">
                                          <p:stCondLst>
                                            <p:cond delay="0"/>
                                          </p:stCondLst>
                                        </p:cTn>
                                        <p:tgtEl>
                                          <p:spTgt spid="32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3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38"/>
                                        </p:tgtEl>
                                        <p:attrNameLst>
                                          <p:attrName>style.visibility</p:attrName>
                                        </p:attrNameLst>
                                      </p:cBhvr>
                                      <p:to>
                                        <p:strVal val="visible"/>
                                      </p:to>
                                    </p:set>
                                  </p:childTnLst>
                                </p:cTn>
                              </p:par>
                              <p:par>
                                <p:cTn id="44" presetID="22" presetClass="entr" presetSubtype="1" fill="hold" nodeType="withEffect">
                                  <p:stCondLst>
                                    <p:cond delay="0"/>
                                  </p:stCondLst>
                                  <p:childTnLst>
                                    <p:set>
                                      <p:cBhvr>
                                        <p:cTn id="45" dur="1" fill="hold">
                                          <p:stCondLst>
                                            <p:cond delay="0"/>
                                          </p:stCondLst>
                                        </p:cTn>
                                        <p:tgtEl>
                                          <p:spTgt spid="339"/>
                                        </p:tgtEl>
                                        <p:attrNameLst>
                                          <p:attrName>style.visibility</p:attrName>
                                        </p:attrNameLst>
                                      </p:cBhvr>
                                      <p:to>
                                        <p:strVal val="visible"/>
                                      </p:to>
                                    </p:set>
                                    <p:animEffect transition="in" filter="wipe(up)">
                                      <p:cBhvr>
                                        <p:cTn id="46" dur="500"/>
                                        <p:tgtEl>
                                          <p:spTgt spid="339"/>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351"/>
                                        </p:tgtEl>
                                        <p:attrNameLst>
                                          <p:attrName>style.visibility</p:attrName>
                                        </p:attrNameLst>
                                      </p:cBhvr>
                                      <p:to>
                                        <p:strVal val="visible"/>
                                      </p:to>
                                    </p:set>
                                    <p:anim calcmode="lin" valueType="num">
                                      <p:cBhvr>
                                        <p:cTn id="51" dur="500" fill="hold"/>
                                        <p:tgtEl>
                                          <p:spTgt spid="351"/>
                                        </p:tgtEl>
                                        <p:attrNameLst>
                                          <p:attrName>ppt_w</p:attrName>
                                        </p:attrNameLst>
                                      </p:cBhvr>
                                      <p:tavLst>
                                        <p:tav tm="0">
                                          <p:val>
                                            <p:fltVal val="0"/>
                                          </p:val>
                                        </p:tav>
                                        <p:tav tm="100000">
                                          <p:val>
                                            <p:strVal val="#ppt_w"/>
                                          </p:val>
                                        </p:tav>
                                      </p:tavLst>
                                    </p:anim>
                                    <p:anim calcmode="lin" valueType="num">
                                      <p:cBhvr>
                                        <p:cTn id="52" dur="500" fill="hold"/>
                                        <p:tgtEl>
                                          <p:spTgt spid="351"/>
                                        </p:tgtEl>
                                        <p:attrNameLst>
                                          <p:attrName>ppt_h</p:attrName>
                                        </p:attrNameLst>
                                      </p:cBhvr>
                                      <p:tavLst>
                                        <p:tav tm="0">
                                          <p:val>
                                            <p:fltVal val="0"/>
                                          </p:val>
                                        </p:tav>
                                        <p:tav tm="100000">
                                          <p:val>
                                            <p:strVal val="#ppt_h"/>
                                          </p:val>
                                        </p:tav>
                                      </p:tavLst>
                                    </p:anim>
                                  </p:childTnLst>
                                </p:cTn>
                              </p:par>
                              <p:par>
                                <p:cTn id="53" presetID="22" presetClass="entr" presetSubtype="4" fill="hold" nodeType="withEffect">
                                  <p:stCondLst>
                                    <p:cond delay="0"/>
                                  </p:stCondLst>
                                  <p:childTnLst>
                                    <p:set>
                                      <p:cBhvr>
                                        <p:cTn id="54" dur="1" fill="hold">
                                          <p:stCondLst>
                                            <p:cond delay="0"/>
                                          </p:stCondLst>
                                        </p:cTn>
                                        <p:tgtEl>
                                          <p:spTgt spid="354"/>
                                        </p:tgtEl>
                                        <p:attrNameLst>
                                          <p:attrName>style.visibility</p:attrName>
                                        </p:attrNameLst>
                                      </p:cBhvr>
                                      <p:to>
                                        <p:strVal val="visible"/>
                                      </p:to>
                                    </p:set>
                                    <p:animEffect transition="in" filter="wipe(down)">
                                      <p:cBhvr>
                                        <p:cTn id="55" dur="500"/>
                                        <p:tgtEl>
                                          <p:spTgt spid="354"/>
                                        </p:tgtEl>
                                      </p:cBhvr>
                                    </p:animEffect>
                                  </p:childTnLst>
                                </p:cTn>
                              </p:par>
                              <p:par>
                                <p:cTn id="56" presetID="1" presetClass="entr" presetSubtype="0" fill="hold" nodeType="withEffect">
                                  <p:stCondLst>
                                    <p:cond delay="0"/>
                                  </p:stCondLst>
                                  <p:childTnLst>
                                    <p:set>
                                      <p:cBhvr>
                                        <p:cTn id="57" dur="1" fill="hold">
                                          <p:stCondLst>
                                            <p:cond delay="0"/>
                                          </p:stCondLst>
                                        </p:cTn>
                                        <p:tgtEl>
                                          <p:spTgt spid="357"/>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5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379"/>
                                        </p:tgtEl>
                                        <p:attrNameLst>
                                          <p:attrName>style.visibility</p:attrName>
                                        </p:attrNameLst>
                                      </p:cBhvr>
                                      <p:to>
                                        <p:strVal val="visible"/>
                                      </p:to>
                                    </p:set>
                                    <p:animEffect transition="in" filter="wipe(up)">
                                      <p:cBhvr>
                                        <p:cTn id="64" dur="500"/>
                                        <p:tgtEl>
                                          <p:spTgt spid="379"/>
                                        </p:tgtEl>
                                      </p:cBhvr>
                                    </p:animEffect>
                                  </p:childTnLst>
                                </p:cTn>
                              </p:par>
                              <p:par>
                                <p:cTn id="65" presetID="22" presetClass="entr" presetSubtype="8" fill="hold" nodeType="withEffect">
                                  <p:stCondLst>
                                    <p:cond delay="0"/>
                                  </p:stCondLst>
                                  <p:childTnLst>
                                    <p:set>
                                      <p:cBhvr>
                                        <p:cTn id="66" dur="1" fill="hold">
                                          <p:stCondLst>
                                            <p:cond delay="0"/>
                                          </p:stCondLst>
                                        </p:cTn>
                                        <p:tgtEl>
                                          <p:spTgt spid="376"/>
                                        </p:tgtEl>
                                        <p:attrNameLst>
                                          <p:attrName>style.visibility</p:attrName>
                                        </p:attrNameLst>
                                      </p:cBhvr>
                                      <p:to>
                                        <p:strVal val="visible"/>
                                      </p:to>
                                    </p:set>
                                    <p:animEffect transition="in" filter="wipe(left)">
                                      <p:cBhvr>
                                        <p:cTn id="67" dur="500"/>
                                        <p:tgtEl>
                                          <p:spTgt spid="376"/>
                                        </p:tgtEl>
                                      </p:cBhvr>
                                    </p:animEffect>
                                  </p:childTnLst>
                                </p:cTn>
                              </p:par>
                              <p:par>
                                <p:cTn id="68" presetID="1" presetClass="entr" presetSubtype="0" fill="hold" nodeType="withEffect">
                                  <p:stCondLst>
                                    <p:cond delay="0"/>
                                  </p:stCondLst>
                                  <p:childTnLst>
                                    <p:set>
                                      <p:cBhvr>
                                        <p:cTn id="69" dur="1" fill="hold">
                                          <p:stCondLst>
                                            <p:cond delay="0"/>
                                          </p:stCondLst>
                                        </p:cTn>
                                        <p:tgtEl>
                                          <p:spTgt spid="37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7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3" presetClass="entr" presetSubtype="16" fill="hold" nodeType="clickEffect">
                                  <p:stCondLst>
                                    <p:cond delay="0"/>
                                  </p:stCondLst>
                                  <p:childTnLst>
                                    <p:set>
                                      <p:cBhvr>
                                        <p:cTn id="75" dur="1" fill="hold">
                                          <p:stCondLst>
                                            <p:cond delay="0"/>
                                          </p:stCondLst>
                                        </p:cTn>
                                        <p:tgtEl>
                                          <p:spTgt spid="391"/>
                                        </p:tgtEl>
                                        <p:attrNameLst>
                                          <p:attrName>style.visibility</p:attrName>
                                        </p:attrNameLst>
                                      </p:cBhvr>
                                      <p:to>
                                        <p:strVal val="visible"/>
                                      </p:to>
                                    </p:set>
                                    <p:anim calcmode="lin" valueType="num">
                                      <p:cBhvr>
                                        <p:cTn id="76" dur="500" fill="hold"/>
                                        <p:tgtEl>
                                          <p:spTgt spid="391"/>
                                        </p:tgtEl>
                                        <p:attrNameLst>
                                          <p:attrName>ppt_w</p:attrName>
                                        </p:attrNameLst>
                                      </p:cBhvr>
                                      <p:tavLst>
                                        <p:tav tm="0">
                                          <p:val>
                                            <p:fltVal val="0"/>
                                          </p:val>
                                        </p:tav>
                                        <p:tav tm="100000">
                                          <p:val>
                                            <p:strVal val="#ppt_w"/>
                                          </p:val>
                                        </p:tav>
                                      </p:tavLst>
                                    </p:anim>
                                    <p:anim calcmode="lin" valueType="num">
                                      <p:cBhvr>
                                        <p:cTn id="77" dur="500" fill="hold"/>
                                        <p:tgtEl>
                                          <p:spTgt spid="391"/>
                                        </p:tgtEl>
                                        <p:attrNameLst>
                                          <p:attrName>ppt_h</p:attrName>
                                        </p:attrNameLst>
                                      </p:cBhvr>
                                      <p:tavLst>
                                        <p:tav tm="0">
                                          <p:val>
                                            <p:fltVal val="0"/>
                                          </p:val>
                                        </p:tav>
                                        <p:tav tm="100000">
                                          <p:val>
                                            <p:strVal val="#ppt_h"/>
                                          </p:val>
                                        </p:tav>
                                      </p:tavLst>
                                    </p:anim>
                                  </p:childTnLst>
                                </p:cTn>
                              </p:par>
                              <p:par>
                                <p:cTn id="78" presetID="22" presetClass="entr" presetSubtype="1" fill="hold" nodeType="withEffect">
                                  <p:stCondLst>
                                    <p:cond delay="0"/>
                                  </p:stCondLst>
                                  <p:childTnLst>
                                    <p:set>
                                      <p:cBhvr>
                                        <p:cTn id="79" dur="1" fill="hold">
                                          <p:stCondLst>
                                            <p:cond delay="0"/>
                                          </p:stCondLst>
                                        </p:cTn>
                                        <p:tgtEl>
                                          <p:spTgt spid="397"/>
                                        </p:tgtEl>
                                        <p:attrNameLst>
                                          <p:attrName>style.visibility</p:attrName>
                                        </p:attrNameLst>
                                      </p:cBhvr>
                                      <p:to>
                                        <p:strVal val="visible"/>
                                      </p:to>
                                    </p:set>
                                    <p:animEffect transition="in" filter="wipe(up)">
                                      <p:cBhvr>
                                        <p:cTn id="80" dur="500"/>
                                        <p:tgtEl>
                                          <p:spTgt spid="397"/>
                                        </p:tgtEl>
                                      </p:cBhvr>
                                    </p:animEffect>
                                  </p:childTnLst>
                                </p:cTn>
                              </p:par>
                              <p:par>
                                <p:cTn id="81" presetID="22" presetClass="entr" presetSubtype="4" fill="hold" nodeType="withEffect">
                                  <p:stCondLst>
                                    <p:cond delay="0"/>
                                  </p:stCondLst>
                                  <p:childTnLst>
                                    <p:set>
                                      <p:cBhvr>
                                        <p:cTn id="82" dur="1" fill="hold">
                                          <p:stCondLst>
                                            <p:cond delay="0"/>
                                          </p:stCondLst>
                                        </p:cTn>
                                        <p:tgtEl>
                                          <p:spTgt spid="394"/>
                                        </p:tgtEl>
                                        <p:attrNameLst>
                                          <p:attrName>style.visibility</p:attrName>
                                        </p:attrNameLst>
                                      </p:cBhvr>
                                      <p:to>
                                        <p:strVal val="visible"/>
                                      </p:to>
                                    </p:set>
                                    <p:animEffect transition="in" filter="wipe(down)">
                                      <p:cBhvr>
                                        <p:cTn id="83" dur="500"/>
                                        <p:tgtEl>
                                          <p:spTgt spid="39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nodeType="clickEffect">
                                  <p:stCondLst>
                                    <p:cond delay="0"/>
                                  </p:stCondLst>
                                  <p:childTnLst>
                                    <p:set>
                                      <p:cBhvr>
                                        <p:cTn id="87" dur="1" fill="hold">
                                          <p:stCondLst>
                                            <p:cond delay="0"/>
                                          </p:stCondLst>
                                        </p:cTn>
                                        <p:tgtEl>
                                          <p:spTgt spid="409"/>
                                        </p:tgtEl>
                                        <p:attrNameLst>
                                          <p:attrName>style.visibility</p:attrName>
                                        </p:attrNameLst>
                                      </p:cBhvr>
                                      <p:to>
                                        <p:strVal val="visible"/>
                                      </p:to>
                                    </p:set>
                                    <p:animEffect transition="in" filter="wipe(up)">
                                      <p:cBhvr>
                                        <p:cTn id="88" dur="500"/>
                                        <p:tgtEl>
                                          <p:spTgt spid="409"/>
                                        </p:tgtEl>
                                      </p:cBhvr>
                                    </p:animEffect>
                                  </p:childTnLst>
                                </p:cTn>
                              </p:par>
                              <p:par>
                                <p:cTn id="89" presetID="22" presetClass="entr" presetSubtype="1" fill="hold" nodeType="withEffect">
                                  <p:stCondLst>
                                    <p:cond delay="0"/>
                                  </p:stCondLst>
                                  <p:childTnLst>
                                    <p:set>
                                      <p:cBhvr>
                                        <p:cTn id="90" dur="1" fill="hold">
                                          <p:stCondLst>
                                            <p:cond delay="0"/>
                                          </p:stCondLst>
                                        </p:cTn>
                                        <p:tgtEl>
                                          <p:spTgt spid="415"/>
                                        </p:tgtEl>
                                        <p:attrNameLst>
                                          <p:attrName>style.visibility</p:attrName>
                                        </p:attrNameLst>
                                      </p:cBhvr>
                                      <p:to>
                                        <p:strVal val="visible"/>
                                      </p:to>
                                    </p:set>
                                    <p:animEffect transition="in" filter="wipe(up)">
                                      <p:cBhvr>
                                        <p:cTn id="91" dur="500"/>
                                        <p:tgtEl>
                                          <p:spTgt spid="415"/>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414"/>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427"/>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433"/>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430"/>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447"/>
                                        </p:tgtEl>
                                        <p:attrNameLst>
                                          <p:attrName>style.visibility</p:attrName>
                                        </p:attrNameLst>
                                      </p:cBhvr>
                                      <p:to>
                                        <p:strVal val="visible"/>
                                      </p:to>
                                    </p:set>
                                    <p:animEffect transition="in" filter="wipe(down)">
                                      <p:cBhvr>
                                        <p:cTn id="106" dur="500"/>
                                        <p:tgtEl>
                                          <p:spTgt spid="447"/>
                                        </p:tgtEl>
                                      </p:cBhvr>
                                    </p:animEffect>
                                  </p:childTnLst>
                                </p:cTn>
                              </p:par>
                              <p:par>
                                <p:cTn id="107" presetID="1" presetClass="entr" presetSubtype="0" fill="hold" nodeType="withEffect">
                                  <p:stCondLst>
                                    <p:cond delay="0"/>
                                  </p:stCondLst>
                                  <p:childTnLst>
                                    <p:set>
                                      <p:cBhvr>
                                        <p:cTn id="108" dur="1" fill="hold">
                                          <p:stCondLst>
                                            <p:cond delay="0"/>
                                          </p:stCondLst>
                                        </p:cTn>
                                        <p:tgtEl>
                                          <p:spTgt spid="44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4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38 Imagen" descr="tn_abstract-132.jpg"/>
          <p:cNvPicPr>
            <a:picLocks noChangeAspect="1"/>
          </p:cNvPicPr>
          <p:nvPr/>
        </p:nvPicPr>
        <p:blipFill>
          <a:blip r:embed="rId3" cstate="print"/>
          <a:stretch>
            <a:fillRect/>
          </a:stretch>
        </p:blipFill>
        <p:spPr>
          <a:xfrm>
            <a:off x="0" y="0"/>
            <a:ext cx="9144000" cy="5143500"/>
          </a:xfrm>
          <a:prstGeom prst="rect">
            <a:avLst/>
          </a:prstGeom>
        </p:spPr>
      </p:pic>
      <p:grpSp>
        <p:nvGrpSpPr>
          <p:cNvPr id="2" name="Agrupar 9"/>
          <p:cNvGrpSpPr/>
          <p:nvPr/>
        </p:nvGrpSpPr>
        <p:grpSpPr>
          <a:xfrm>
            <a:off x="0" y="0"/>
            <a:ext cx="2367280" cy="5143500"/>
            <a:chOff x="0" y="0"/>
            <a:chExt cx="2367280" cy="5143500"/>
          </a:xfrm>
        </p:grpSpPr>
        <p:pic>
          <p:nvPicPr>
            <p:cNvPr id="117" name="Imagen 10" descr="bengala 2.jpg"/>
            <p:cNvPicPr>
              <a:picLocks noChangeAspect="1"/>
            </p:cNvPicPr>
            <p:nvPr/>
          </p:nvPicPr>
          <p:blipFill rotWithShape="1">
            <a:blip r:embed="rId4"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18"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19" name="Imagen 12" descr="logo-ver.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
        <p:nvSpPr>
          <p:cNvPr id="120" name="18 Título"/>
          <p:cNvSpPr>
            <a:spLocks noGrp="1"/>
          </p:cNvSpPr>
          <p:nvPr>
            <p:ph type="ctrTitle"/>
          </p:nvPr>
        </p:nvSpPr>
        <p:spPr>
          <a:xfrm>
            <a:off x="2411760" y="-92546"/>
            <a:ext cx="6264696" cy="720080"/>
          </a:xfrm>
        </p:spPr>
        <p:txBody>
          <a:bodyPr>
            <a:noAutofit/>
          </a:bodyPr>
          <a:lstStyle/>
          <a:p>
            <a:pPr algn="l"/>
            <a:r>
              <a:rPr lang="es-ES" sz="2000" b="1" dirty="0" smtClean="0">
                <a:solidFill>
                  <a:srgbClr val="00B050"/>
                </a:solidFill>
              </a:rPr>
              <a:t>CLIENTE DIGITAL_</a:t>
            </a:r>
            <a:r>
              <a:rPr lang="es-ES" sz="2000" dirty="0" smtClean="0">
                <a:solidFill>
                  <a:srgbClr val="00B050"/>
                </a:solidFill>
              </a:rPr>
              <a:t>FUNCIONALIDADES DE LA COMPAÑÍA</a:t>
            </a:r>
            <a:endParaRPr lang="es-ES" sz="2000" dirty="0">
              <a:solidFill>
                <a:srgbClr val="00B050"/>
              </a:solidFill>
            </a:endParaRPr>
          </a:p>
        </p:txBody>
      </p:sp>
      <p:sp>
        <p:nvSpPr>
          <p:cNvPr id="319" name="AutoShape 6"/>
          <p:cNvSpPr>
            <a:spLocks/>
          </p:cNvSpPr>
          <p:nvPr/>
        </p:nvSpPr>
        <p:spPr bwMode="auto">
          <a:xfrm rot="16200000">
            <a:off x="2960049" y="775691"/>
            <a:ext cx="1423897" cy="1800200"/>
          </a:xfrm>
          <a:custGeom>
            <a:avLst/>
            <a:gdLst/>
            <a:ahLst/>
            <a:cxnLst/>
            <a:rect l="0" t="0" r="r" b="b"/>
            <a:pathLst>
              <a:path w="21600" h="21600">
                <a:moveTo>
                  <a:pt x="0" y="0"/>
                </a:moveTo>
                <a:lnTo>
                  <a:pt x="21600" y="0"/>
                </a:lnTo>
                <a:lnTo>
                  <a:pt x="21600" y="21600"/>
                </a:lnTo>
                <a:lnTo>
                  <a:pt x="0" y="21600"/>
                </a:lnTo>
                <a:close/>
                <a:moveTo>
                  <a:pt x="0" y="0"/>
                </a:moveTo>
              </a:path>
            </a:pathLst>
          </a:custGeom>
          <a:solidFill>
            <a:srgbClr val="F5F5F5"/>
          </a:solidFill>
          <a:ln w="25400" cap="flat">
            <a:solidFill>
              <a:srgbClr val="CDCDCD"/>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3" name="Group 21"/>
          <p:cNvGrpSpPr>
            <a:grpSpLocks/>
          </p:cNvGrpSpPr>
          <p:nvPr/>
        </p:nvGrpSpPr>
        <p:grpSpPr bwMode="auto">
          <a:xfrm>
            <a:off x="2699815" y="1035834"/>
            <a:ext cx="1995488" cy="1152436"/>
            <a:chOff x="-392" y="-473"/>
            <a:chExt cx="3352" cy="1451"/>
          </a:xfrm>
        </p:grpSpPr>
        <p:sp>
          <p:nvSpPr>
            <p:cNvPr id="321" name="Rectangle 22"/>
            <p:cNvSpPr>
              <a:spLocks/>
            </p:cNvSpPr>
            <p:nvPr/>
          </p:nvSpPr>
          <p:spPr bwMode="auto">
            <a:xfrm>
              <a:off x="-150" y="434"/>
              <a:ext cx="2782"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smtClean="0">
                  <a:ln>
                    <a:noFill/>
                  </a:ln>
                  <a:solidFill>
                    <a:sysClr val="windowText" lastClr="000000"/>
                  </a:solidFill>
                  <a:effectLst/>
                  <a:uLnTx/>
                  <a:uFillTx/>
                  <a:latin typeface="Century Gothic" pitchFamily="34" charset="0"/>
                </a:rPr>
                <a:t>Monitorización de la gestión de sus profesionales externos y la relación de los mismos con sus Clientes. </a:t>
              </a:r>
              <a:endParaRPr kumimoji="0" lang="es-ES" sz="9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22" name="Rectangle 23"/>
            <p:cNvSpPr>
              <a:spLocks/>
            </p:cNvSpPr>
            <p:nvPr/>
          </p:nvSpPr>
          <p:spPr bwMode="auto">
            <a:xfrm>
              <a:off x="-392" y="-201"/>
              <a:ext cx="3352"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GESTIÓN DE </a:t>
              </a:r>
              <a:r>
                <a:rPr kumimoji="0" lang="en-US" sz="12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PROFESIONALES</a:t>
              </a:r>
              <a:endParaRPr kumimoji="0" lang="en-US" sz="12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pic>
          <p:nvPicPr>
            <p:cNvPr id="323" name="Picture 24"/>
            <p:cNvPicPr>
              <a:picLocks noChangeArrowheads="1"/>
            </p:cNvPicPr>
            <p:nvPr/>
          </p:nvPicPr>
          <p:blipFill>
            <a:blip r:embed="rId6" cstate="print">
              <a:alphaModFix amt="50000"/>
              <a:extLst>
                <a:ext uri="{28A0092B-C50C-407E-A947-70E740481C1C}">
                  <a14:useLocalDpi xmlns:a14="http://schemas.microsoft.com/office/drawing/2010/main" val="0"/>
                </a:ext>
              </a:extLst>
            </a:blip>
            <a:srcRect/>
            <a:stretch>
              <a:fillRect/>
            </a:stretch>
          </p:blipFill>
          <p:spPr bwMode="auto">
            <a:xfrm>
              <a:off x="939" y="-473"/>
              <a:ext cx="362" cy="229"/>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12700" cap="flat">
                  <a:solidFill>
                    <a:schemeClr val="tx1">
                      <a:alpha val="50000"/>
                    </a:schemeClr>
                  </a:solidFill>
                  <a:miter lim="800000"/>
                  <a:headEnd/>
                  <a:tailEnd/>
                </a14:hiddenLine>
              </a:ext>
            </a:extLst>
          </p:spPr>
        </p:pic>
      </p:grpSp>
      <p:sp>
        <p:nvSpPr>
          <p:cNvPr id="329" name="AutoShape 4"/>
          <p:cNvSpPr>
            <a:spLocks/>
          </p:cNvSpPr>
          <p:nvPr/>
        </p:nvSpPr>
        <p:spPr bwMode="auto">
          <a:xfrm rot="16200000">
            <a:off x="5004149" y="747817"/>
            <a:ext cx="1440158" cy="1872209"/>
          </a:xfrm>
          <a:custGeom>
            <a:avLst/>
            <a:gdLst/>
            <a:ahLst/>
            <a:cxnLst/>
            <a:rect l="0" t="0" r="r" b="b"/>
            <a:pathLst>
              <a:path w="21600" h="21600">
                <a:moveTo>
                  <a:pt x="0" y="0"/>
                </a:moveTo>
                <a:lnTo>
                  <a:pt x="21600" y="0"/>
                </a:lnTo>
                <a:lnTo>
                  <a:pt x="21600" y="21600"/>
                </a:lnTo>
                <a:lnTo>
                  <a:pt x="0" y="21600"/>
                </a:lnTo>
                <a:close/>
                <a:moveTo>
                  <a:pt x="0" y="0"/>
                </a:moveTo>
              </a:path>
            </a:pathLst>
          </a:custGeom>
          <a:solidFill>
            <a:schemeClr val="bg1">
              <a:lumMod val="65000"/>
            </a:schemeClr>
          </a:solidFill>
          <a:ln w="25400" cap="flat">
            <a:solidFill>
              <a:srgbClr val="C8C8C8">
                <a:lumMod val="40000"/>
                <a:lumOff val="60000"/>
              </a:srgbClr>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4" name="Group 29"/>
          <p:cNvGrpSpPr>
            <a:grpSpLocks/>
          </p:cNvGrpSpPr>
          <p:nvPr/>
        </p:nvGrpSpPr>
        <p:grpSpPr bwMode="auto">
          <a:xfrm>
            <a:off x="4788044" y="1252170"/>
            <a:ext cx="1743075" cy="935833"/>
            <a:chOff x="3003" y="-1178"/>
            <a:chExt cx="2928" cy="1179"/>
          </a:xfrm>
        </p:grpSpPr>
        <p:sp>
          <p:nvSpPr>
            <p:cNvPr id="331" name="Rectangle 30"/>
            <p:cNvSpPr>
              <a:spLocks/>
            </p:cNvSpPr>
            <p:nvPr/>
          </p:nvSpPr>
          <p:spPr bwMode="auto">
            <a:xfrm>
              <a:off x="3245" y="-634"/>
              <a:ext cx="2661"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i="0" u="none" strike="noStrike" kern="0" cap="none" spc="0" normalizeH="0" baseline="0" noProof="0" dirty="0" smtClean="0">
                  <a:ln>
                    <a:noFill/>
                  </a:ln>
                  <a:solidFill>
                    <a:sysClr val="windowText" lastClr="000000"/>
                  </a:solidFill>
                  <a:effectLst/>
                  <a:uLnTx/>
                  <a:uFillTx/>
                  <a:latin typeface="Century Gothic" pitchFamily="34" charset="0"/>
                </a:rPr>
                <a:t>Descarga de estadísticas por profesional, provincia, tipo de siniestro.</a:t>
              </a:r>
              <a:endParaRPr kumimoji="0" lang="en-US" sz="900" i="0" u="none" strike="noStrike" kern="0" cap="none" spc="0" normalizeH="0" baseline="0" noProof="0" dirty="0">
                <a:ln>
                  <a:noFill/>
                </a:ln>
                <a:solidFill>
                  <a:srgbClr val="000000"/>
                </a:solidFill>
                <a:effectLst/>
                <a:uLnTx/>
                <a:uFillTx/>
                <a:latin typeface="Century Gothic" pitchFamily="34" charset="0"/>
                <a:ea typeface="ＭＳ Ｐゴシック" charset="0"/>
                <a:cs typeface="Lato Light" charset="0"/>
                <a:sym typeface="Lato Light" charset="0"/>
              </a:endParaRPr>
            </a:p>
          </p:txBody>
        </p:sp>
        <p:sp>
          <p:nvSpPr>
            <p:cNvPr id="332" name="Rectangle 31"/>
            <p:cNvSpPr>
              <a:spLocks/>
            </p:cNvSpPr>
            <p:nvPr/>
          </p:nvSpPr>
          <p:spPr bwMode="auto">
            <a:xfrm>
              <a:off x="3003" y="-1178"/>
              <a:ext cx="2928"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ESTADÍSTICAS DE </a:t>
              </a:r>
              <a:r>
                <a:rPr kumimoji="0" lang="en-US" sz="12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LA RED EXTERNA</a:t>
              </a:r>
              <a:endParaRPr kumimoji="0" lang="en-US" sz="12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grpSp>
      <p:pic>
        <p:nvPicPr>
          <p:cNvPr id="333" name="Picture 40"/>
          <p:cNvPicPr>
            <a:picLocks noChangeArrowheads="1"/>
          </p:cNvPicPr>
          <p:nvPr/>
        </p:nvPicPr>
        <p:blipFill>
          <a:blip r:embed="rId7" cstate="print">
            <a:alphaModFix amt="50000"/>
            <a:extLst>
              <a:ext uri="{28A0092B-C50C-407E-A947-70E740481C1C}">
                <a14:useLocalDpi xmlns:a14="http://schemas.microsoft.com/office/drawing/2010/main" val="0"/>
              </a:ext>
            </a:extLst>
          </a:blip>
          <a:srcRect/>
          <a:stretch>
            <a:fillRect/>
          </a:stretch>
        </p:blipFill>
        <p:spPr bwMode="auto">
          <a:xfrm>
            <a:off x="5580210" y="1035272"/>
            <a:ext cx="216025" cy="216602"/>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12700" cap="flat">
                <a:solidFill>
                  <a:schemeClr val="tx1">
                    <a:alpha val="50000"/>
                  </a:schemeClr>
                </a:solidFill>
                <a:miter lim="800000"/>
                <a:headEnd/>
                <a:tailEnd/>
              </a14:hiddenLine>
            </a:ext>
          </a:extLst>
        </p:spPr>
      </p:pic>
      <p:sp>
        <p:nvSpPr>
          <p:cNvPr id="339" name="AutoShape 2"/>
          <p:cNvSpPr>
            <a:spLocks/>
          </p:cNvSpPr>
          <p:nvPr/>
        </p:nvSpPr>
        <p:spPr bwMode="auto">
          <a:xfrm rot="16200000">
            <a:off x="7080513" y="759683"/>
            <a:ext cx="1463893" cy="1872209"/>
          </a:xfrm>
          <a:custGeom>
            <a:avLst/>
            <a:gdLst/>
            <a:ahLst/>
            <a:cxnLst/>
            <a:rect l="0" t="0" r="r" b="b"/>
            <a:pathLst>
              <a:path w="21600" h="21600">
                <a:moveTo>
                  <a:pt x="0" y="0"/>
                </a:moveTo>
                <a:lnTo>
                  <a:pt x="21600" y="0"/>
                </a:lnTo>
                <a:lnTo>
                  <a:pt x="21600" y="21600"/>
                </a:lnTo>
                <a:lnTo>
                  <a:pt x="0" y="21600"/>
                </a:lnTo>
                <a:close/>
                <a:moveTo>
                  <a:pt x="0" y="0"/>
                </a:moveTo>
              </a:path>
            </a:pathLst>
          </a:custGeom>
          <a:solidFill>
            <a:srgbClr val="F5F5F5"/>
          </a:solidFill>
          <a:ln w="25400" cap="flat">
            <a:solidFill>
              <a:srgbClr val="CDCDCD"/>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5" name="Group 37"/>
          <p:cNvGrpSpPr>
            <a:grpSpLocks/>
          </p:cNvGrpSpPr>
          <p:nvPr/>
        </p:nvGrpSpPr>
        <p:grpSpPr bwMode="auto">
          <a:xfrm>
            <a:off x="7020176" y="1252146"/>
            <a:ext cx="1656224" cy="864108"/>
            <a:chOff x="1495" y="-1009"/>
            <a:chExt cx="2782" cy="1088"/>
          </a:xfrm>
        </p:grpSpPr>
        <p:sp>
          <p:nvSpPr>
            <p:cNvPr id="341" name="Rectangle 38"/>
            <p:cNvSpPr>
              <a:spLocks/>
            </p:cNvSpPr>
            <p:nvPr/>
          </p:nvSpPr>
          <p:spPr bwMode="auto">
            <a:xfrm>
              <a:off x="1495" y="-465"/>
              <a:ext cx="2782"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smtClean="0">
                  <a:ln>
                    <a:noFill/>
                  </a:ln>
                  <a:solidFill>
                    <a:sysClr val="windowText" lastClr="000000"/>
                  </a:solidFill>
                  <a:effectLst/>
                  <a:uLnTx/>
                  <a:uFillTx/>
                  <a:latin typeface="Century Gothic" pitchFamily="34" charset="0"/>
                </a:rPr>
                <a:t>Elaboración de Planes de Marketing adaptados al tipo de Asegurado. </a:t>
              </a:r>
              <a:endParaRPr kumimoji="0" lang="es-ES" sz="9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42" name="Rectangle 39"/>
            <p:cNvSpPr>
              <a:spLocks/>
            </p:cNvSpPr>
            <p:nvPr/>
          </p:nvSpPr>
          <p:spPr bwMode="auto">
            <a:xfrm>
              <a:off x="1495" y="-1009"/>
              <a:ext cx="2661"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lgn="ctr">
                <a:lnSpc>
                  <a:spcPct val="80000"/>
                </a:lnSpc>
              </a:pPr>
              <a:r>
                <a:rPr kumimoji="0" lang="en-US" sz="12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MARKETING </a:t>
              </a:r>
              <a:r>
                <a:rPr kumimoji="0" lang="en-US" sz="12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SEGMENTADO</a:t>
              </a:r>
              <a:endParaRPr kumimoji="0" lang="en-US" sz="12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grpSp>
      <p:sp>
        <p:nvSpPr>
          <p:cNvPr id="349" name="AutoShape 5"/>
          <p:cNvSpPr>
            <a:spLocks/>
          </p:cNvSpPr>
          <p:nvPr/>
        </p:nvSpPr>
        <p:spPr bwMode="auto">
          <a:xfrm rot="16200000">
            <a:off x="2915820" y="2715767"/>
            <a:ext cx="1512166" cy="1800200"/>
          </a:xfrm>
          <a:custGeom>
            <a:avLst/>
            <a:gdLst/>
            <a:ahLst/>
            <a:cxnLst/>
            <a:rect l="0" t="0" r="r" b="b"/>
            <a:pathLst>
              <a:path w="21600" h="21600">
                <a:moveTo>
                  <a:pt x="0" y="0"/>
                </a:moveTo>
                <a:lnTo>
                  <a:pt x="21600" y="0"/>
                </a:lnTo>
                <a:lnTo>
                  <a:pt x="21600" y="21600"/>
                </a:lnTo>
                <a:lnTo>
                  <a:pt x="0" y="21600"/>
                </a:lnTo>
                <a:close/>
                <a:moveTo>
                  <a:pt x="0" y="0"/>
                </a:moveTo>
              </a:path>
            </a:pathLst>
          </a:custGeom>
          <a:solidFill>
            <a:schemeClr val="bg1">
              <a:lumMod val="65000"/>
            </a:schemeClr>
          </a:solidFill>
          <a:ln w="25400" cap="flat">
            <a:solidFill>
              <a:srgbClr val="E6E6E6"/>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6" name="Group 25"/>
          <p:cNvGrpSpPr>
            <a:grpSpLocks/>
          </p:cNvGrpSpPr>
          <p:nvPr/>
        </p:nvGrpSpPr>
        <p:grpSpPr bwMode="auto">
          <a:xfrm>
            <a:off x="2771849" y="2931790"/>
            <a:ext cx="1779389" cy="1296176"/>
            <a:chOff x="92" y="-326"/>
            <a:chExt cx="2989" cy="1632"/>
          </a:xfrm>
        </p:grpSpPr>
        <p:sp>
          <p:nvSpPr>
            <p:cNvPr id="351" name="Rectangle 26"/>
            <p:cNvSpPr>
              <a:spLocks/>
            </p:cNvSpPr>
            <p:nvPr/>
          </p:nvSpPr>
          <p:spPr bwMode="auto">
            <a:xfrm>
              <a:off x="213" y="762"/>
              <a:ext cx="2782"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smtClean="0">
                  <a:ln>
                    <a:noFill/>
                  </a:ln>
                  <a:solidFill>
                    <a:sysClr val="windowText" lastClr="000000"/>
                  </a:solidFill>
                  <a:effectLst/>
                  <a:uLnTx/>
                  <a:uFillTx/>
                  <a:latin typeface="Century Gothic" pitchFamily="34" charset="0"/>
                </a:rPr>
                <a:t>Seguimiento y estadísticas del acceso de los Asegurados a su publicidad y del uso de la información en Redes Sociales.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s-ES" sz="900" b="0" i="0" u="none" strike="noStrike" kern="0" cap="none" spc="0" normalizeH="0" baseline="0" noProof="0" dirty="0">
                <a:ln>
                  <a:noFill/>
                </a:ln>
                <a:solidFill>
                  <a:sysClr val="windowText" lastClr="000000"/>
                </a:solidFill>
                <a:effectLst/>
                <a:uLnTx/>
                <a:uFillTx/>
              </a:endParaRPr>
            </a:p>
          </p:txBody>
        </p:sp>
        <p:sp>
          <p:nvSpPr>
            <p:cNvPr id="352" name="Rectangle 27"/>
            <p:cNvSpPr>
              <a:spLocks/>
            </p:cNvSpPr>
            <p:nvPr/>
          </p:nvSpPr>
          <p:spPr bwMode="auto">
            <a:xfrm>
              <a:off x="92" y="-54"/>
              <a:ext cx="2989"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ESTADÍSTICAS DEL </a:t>
              </a:r>
              <a:r>
                <a:rPr kumimoji="0" lang="en-US" sz="12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CLIENTE</a:t>
              </a:r>
              <a:endParaRPr kumimoji="0" lang="en-US" sz="12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pic>
          <p:nvPicPr>
            <p:cNvPr id="353" name="Picture 28"/>
            <p:cNvPicPr>
              <a:picLocks noChangeArrowheads="1"/>
            </p:cNvPicPr>
            <p:nvPr/>
          </p:nvPicPr>
          <p:blipFill>
            <a:blip r:embed="rId8" cstate="print">
              <a:alphaModFix amt="50000"/>
              <a:extLst>
                <a:ext uri="{28A0092B-C50C-407E-A947-70E740481C1C}">
                  <a14:useLocalDpi xmlns:a14="http://schemas.microsoft.com/office/drawing/2010/main" val="0"/>
                </a:ext>
              </a:extLst>
            </a:blip>
            <a:srcRect/>
            <a:stretch>
              <a:fillRect/>
            </a:stretch>
          </p:blipFill>
          <p:spPr bwMode="auto">
            <a:xfrm>
              <a:off x="1422" y="-326"/>
              <a:ext cx="363" cy="273"/>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12700" cap="flat">
                  <a:solidFill>
                    <a:schemeClr val="tx1">
                      <a:alpha val="50000"/>
                    </a:schemeClr>
                  </a:solidFill>
                  <a:miter lim="800000"/>
                  <a:headEnd/>
                  <a:tailEnd/>
                </a14:hiddenLine>
              </a:ext>
            </a:extLst>
          </p:spPr>
        </p:pic>
      </p:grpSp>
      <p:sp>
        <p:nvSpPr>
          <p:cNvPr id="359" name="AutoShape 3"/>
          <p:cNvSpPr>
            <a:spLocks/>
          </p:cNvSpPr>
          <p:nvPr/>
        </p:nvSpPr>
        <p:spPr bwMode="auto">
          <a:xfrm rot="16200000">
            <a:off x="4968048" y="2679762"/>
            <a:ext cx="1512166" cy="1872208"/>
          </a:xfrm>
          <a:custGeom>
            <a:avLst/>
            <a:gdLst/>
            <a:ahLst/>
            <a:cxnLst/>
            <a:rect l="0" t="0" r="r" b="b"/>
            <a:pathLst>
              <a:path w="21600" h="21600">
                <a:moveTo>
                  <a:pt x="0" y="0"/>
                </a:moveTo>
                <a:lnTo>
                  <a:pt x="21600" y="0"/>
                </a:lnTo>
                <a:lnTo>
                  <a:pt x="21600" y="21600"/>
                </a:lnTo>
                <a:lnTo>
                  <a:pt x="0" y="21600"/>
                </a:lnTo>
                <a:close/>
                <a:moveTo>
                  <a:pt x="0" y="0"/>
                </a:moveTo>
              </a:path>
            </a:pathLst>
          </a:custGeom>
          <a:solidFill>
            <a:srgbClr val="F5F5F5"/>
          </a:solidFill>
          <a:ln w="25400" cap="flat">
            <a:solidFill>
              <a:srgbClr val="CDCDCD"/>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7" name="Group 33"/>
          <p:cNvGrpSpPr>
            <a:grpSpLocks/>
          </p:cNvGrpSpPr>
          <p:nvPr/>
        </p:nvGrpSpPr>
        <p:grpSpPr bwMode="auto">
          <a:xfrm>
            <a:off x="4643835" y="2931474"/>
            <a:ext cx="2160390" cy="1152477"/>
            <a:chOff x="1914" y="-1379"/>
            <a:chExt cx="3629" cy="1451"/>
          </a:xfrm>
        </p:grpSpPr>
        <p:sp>
          <p:nvSpPr>
            <p:cNvPr id="361" name="Rectangle 34"/>
            <p:cNvSpPr>
              <a:spLocks/>
            </p:cNvSpPr>
            <p:nvPr/>
          </p:nvSpPr>
          <p:spPr bwMode="auto">
            <a:xfrm>
              <a:off x="2398" y="-472"/>
              <a:ext cx="2782"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0" i="0" u="none" strike="noStrike" kern="0" cap="none" spc="0" normalizeH="0" baseline="0" noProof="0" dirty="0" smtClean="0">
                  <a:ln>
                    <a:noFill/>
                  </a:ln>
                  <a:solidFill>
                    <a:sysClr val="windowText" lastClr="000000"/>
                  </a:solidFill>
                  <a:effectLst/>
                  <a:uLnTx/>
                  <a:uFillTx/>
                  <a:latin typeface="Century Gothic" pitchFamily="34" charset="0"/>
                </a:rPr>
                <a:t>Diseño e implementación de encuestas de calidad  y descarga de las estadísticas de la misma. </a:t>
              </a:r>
              <a:endParaRPr kumimoji="0" lang="es-ES" sz="9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62" name="Rectangle 35"/>
            <p:cNvSpPr>
              <a:spLocks/>
            </p:cNvSpPr>
            <p:nvPr/>
          </p:nvSpPr>
          <p:spPr bwMode="auto">
            <a:xfrm>
              <a:off x="1914" y="-1107"/>
              <a:ext cx="3629"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CONTROL DE </a:t>
              </a:r>
            </a:p>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2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CALIDAD</a:t>
              </a:r>
              <a:endParaRPr kumimoji="0" lang="en-US" sz="12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pic>
          <p:nvPicPr>
            <p:cNvPr id="363" name="Picture 36"/>
            <p:cNvPicPr>
              <a:picLocks noChangeArrowheads="1"/>
            </p:cNvPicPr>
            <p:nvPr/>
          </p:nvPicPr>
          <p:blipFill>
            <a:blip r:embed="rId9" cstate="print">
              <a:alphaModFix amt="50000"/>
              <a:extLst>
                <a:ext uri="{28A0092B-C50C-407E-A947-70E740481C1C}">
                  <a14:useLocalDpi xmlns:a14="http://schemas.microsoft.com/office/drawing/2010/main" val="0"/>
                </a:ext>
              </a:extLst>
            </a:blip>
            <a:srcRect/>
            <a:stretch>
              <a:fillRect/>
            </a:stretch>
          </p:blipFill>
          <p:spPr bwMode="auto">
            <a:xfrm>
              <a:off x="3245" y="-1379"/>
              <a:ext cx="604" cy="225"/>
            </a:xfrm>
            <a:prstGeom prst="rect">
              <a:avLst/>
            </a:prstGeom>
            <a:noFill/>
            <a:ln>
              <a:noFill/>
            </a:ln>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12700" cap="flat">
                  <a:solidFill>
                    <a:schemeClr val="tx1">
                      <a:alpha val="50000"/>
                    </a:schemeClr>
                  </a:solidFill>
                  <a:miter lim="800000"/>
                  <a:headEnd/>
                  <a:tailEnd/>
                </a14:hiddenLine>
              </a:ext>
            </a:extLst>
          </p:spPr>
        </p:pic>
      </p:grpSp>
      <p:sp>
        <p:nvSpPr>
          <p:cNvPr id="368" name="AutoShape 1"/>
          <p:cNvSpPr>
            <a:spLocks/>
          </p:cNvSpPr>
          <p:nvPr/>
        </p:nvSpPr>
        <p:spPr bwMode="auto">
          <a:xfrm rot="16200000">
            <a:off x="7072549" y="2663490"/>
            <a:ext cx="1512170" cy="1904753"/>
          </a:xfrm>
          <a:custGeom>
            <a:avLst/>
            <a:gdLst/>
            <a:ahLst/>
            <a:cxnLst/>
            <a:rect l="0" t="0" r="r" b="b"/>
            <a:pathLst>
              <a:path w="21600" h="21600">
                <a:moveTo>
                  <a:pt x="0" y="0"/>
                </a:moveTo>
                <a:lnTo>
                  <a:pt x="21600" y="0"/>
                </a:lnTo>
                <a:lnTo>
                  <a:pt x="21600" y="21600"/>
                </a:lnTo>
                <a:lnTo>
                  <a:pt x="0" y="21600"/>
                </a:lnTo>
                <a:close/>
                <a:moveTo>
                  <a:pt x="0" y="0"/>
                </a:moveTo>
              </a:path>
            </a:pathLst>
          </a:custGeom>
          <a:solidFill>
            <a:schemeClr val="bg1">
              <a:lumMod val="65000"/>
            </a:schemeClr>
          </a:solidFill>
          <a:ln w="25400" cap="flat">
            <a:solidFill>
              <a:srgbClr val="E6E6E6"/>
            </a:solidFill>
            <a:prstDash val="solid"/>
            <a:miter lim="800000"/>
            <a:headEnd type="none" w="med" len="med"/>
            <a:tailEnd type="none" w="med" len="me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369" name="Rectangle 42"/>
          <p:cNvSpPr>
            <a:spLocks/>
          </p:cNvSpPr>
          <p:nvPr/>
        </p:nvSpPr>
        <p:spPr bwMode="auto">
          <a:xfrm>
            <a:off x="7020272" y="3579843"/>
            <a:ext cx="1656184" cy="432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lvl="0" algn="ctr"/>
            <a:r>
              <a:rPr lang="es-ES" sz="900" dirty="0" smtClean="0">
                <a:latin typeface="Century Gothic" pitchFamily="34" charset="0"/>
              </a:rPr>
              <a:t>Conocimiento de la Experiencia de Cliente de todos los Asegurados</a:t>
            </a:r>
            <a:endParaRPr lang="es-ES" sz="900" dirty="0">
              <a:latin typeface="Century Gothic" pitchFamily="34" charset="0"/>
            </a:endParaRPr>
          </a:p>
        </p:txBody>
      </p:sp>
      <p:sp>
        <p:nvSpPr>
          <p:cNvPr id="370" name="Rectangle 39"/>
          <p:cNvSpPr>
            <a:spLocks/>
          </p:cNvSpPr>
          <p:nvPr/>
        </p:nvSpPr>
        <p:spPr bwMode="auto">
          <a:xfrm>
            <a:off x="6948264" y="3075806"/>
            <a:ext cx="1728192" cy="43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CONOCIMIENTO DE LA </a:t>
            </a:r>
            <a:r>
              <a:rPr kumimoji="0" lang="en-US" sz="1100" b="0" i="0" u="sng" strike="noStrike" kern="0" cap="none" spc="0" normalizeH="0" baseline="0" noProof="0" dirty="0" smtClean="0">
                <a:ln>
                  <a:noFill/>
                </a:ln>
                <a:solidFill>
                  <a:srgbClr val="000000"/>
                </a:solidFill>
                <a:effectLst/>
                <a:uLnTx/>
                <a:uFillTx/>
                <a:latin typeface="Century Gothic" pitchFamily="34" charset="0"/>
                <a:ea typeface="ＭＳ Ｐゴシック" charset="0"/>
                <a:cs typeface="Bebas Neue" charset="0"/>
                <a:sym typeface="Bebas Neue" charset="0"/>
              </a:rPr>
              <a:t>EXPERIENCIA DE CLIENTE</a:t>
            </a:r>
            <a:endParaRPr kumimoji="0" lang="en-US" sz="1100" b="0" i="0" u="sng" strike="noStrike" kern="0" cap="none" spc="0" normalizeH="0" baseline="0" noProof="0" dirty="0">
              <a:ln>
                <a:noFill/>
              </a:ln>
              <a:solidFill>
                <a:srgbClr val="000000"/>
              </a:solidFill>
              <a:effectLst/>
              <a:uLnTx/>
              <a:uFillTx/>
              <a:latin typeface="Century Gothic" pitchFamily="34" charset="0"/>
              <a:ea typeface="ＭＳ Ｐゴシック" charset="0"/>
              <a:cs typeface="Bebas Neue" charset="0"/>
              <a:sym typeface="Bebas Neue" charset="0"/>
            </a:endParaRPr>
          </a:p>
        </p:txBody>
      </p:sp>
      <p:pic>
        <p:nvPicPr>
          <p:cNvPr id="371" name="370 Imagen" descr="075992-3d-transparent-glass-icon-business-currency-euro1.png"/>
          <p:cNvPicPr>
            <a:picLocks noChangeAspect="1"/>
          </p:cNvPicPr>
          <p:nvPr/>
        </p:nvPicPr>
        <p:blipFill>
          <a:blip r:embed="rId10" cstate="print"/>
          <a:stretch>
            <a:fillRect/>
          </a:stretch>
        </p:blipFill>
        <p:spPr>
          <a:xfrm>
            <a:off x="7740352" y="1059582"/>
            <a:ext cx="216024" cy="216024"/>
          </a:xfrm>
          <a:prstGeom prst="rect">
            <a:avLst/>
          </a:prstGeom>
        </p:spPr>
      </p:pic>
      <p:sp>
        <p:nvSpPr>
          <p:cNvPr id="372" name="18 Título"/>
          <p:cNvSpPr txBox="1">
            <a:spLocks/>
          </p:cNvSpPr>
          <p:nvPr/>
        </p:nvSpPr>
        <p:spPr>
          <a:xfrm>
            <a:off x="2411760" y="51470"/>
            <a:ext cx="6264696" cy="72008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ES" sz="2000" b="0" i="0" u="none" strike="noStrike" kern="1200" cap="none" spc="0" normalizeH="0" baseline="0" noProof="0" dirty="0">
              <a:ln>
                <a:noFill/>
              </a:ln>
              <a:solidFill>
                <a:schemeClr val="bg1"/>
              </a:solidFill>
              <a:effectLst/>
              <a:uLnTx/>
              <a:uFillTx/>
              <a:latin typeface="+mj-lt"/>
              <a:ea typeface="+mj-ea"/>
              <a:cs typeface="+mj-cs"/>
            </a:endParaRPr>
          </a:p>
        </p:txBody>
      </p:sp>
      <p:pic>
        <p:nvPicPr>
          <p:cNvPr id="373" name="372 Imagen" descr="ICONO MÓVIL.png"/>
          <p:cNvPicPr>
            <a:picLocks noChangeAspect="1"/>
          </p:cNvPicPr>
          <p:nvPr/>
        </p:nvPicPr>
        <p:blipFill>
          <a:blip r:embed="rId11" cstate="print"/>
          <a:stretch>
            <a:fillRect/>
          </a:stretch>
        </p:blipFill>
        <p:spPr>
          <a:xfrm>
            <a:off x="8460432" y="123478"/>
            <a:ext cx="504468" cy="504468"/>
          </a:xfrm>
          <a:prstGeom prst="rect">
            <a:avLst/>
          </a:prstGeom>
        </p:spPr>
      </p:pic>
      <p:pic>
        <p:nvPicPr>
          <p:cNvPr id="41" name="40 Imagen" descr="USUARIO.png"/>
          <p:cNvPicPr>
            <a:picLocks noChangeAspect="1"/>
          </p:cNvPicPr>
          <p:nvPr/>
        </p:nvPicPr>
        <p:blipFill>
          <a:blip r:embed="rId12" cstate="print"/>
          <a:stretch>
            <a:fillRect/>
          </a:stretch>
        </p:blipFill>
        <p:spPr>
          <a:xfrm>
            <a:off x="7740350" y="2931790"/>
            <a:ext cx="145439" cy="144016"/>
          </a:xfrm>
          <a:prstGeom prst="rect">
            <a:avLst/>
          </a:prstGeom>
        </p:spPr>
      </p:pic>
    </p:spTree>
    <p:extLst>
      <p:ext uri="{BB962C8B-B14F-4D97-AF65-F5344CB8AC3E}">
        <p14:creationId xmlns:p14="http://schemas.microsoft.com/office/powerpoint/2010/main" val="412367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left)">
                                      <p:cBhvr>
                                        <p:cTn id="7" dur="500"/>
                                        <p:tgtEl>
                                          <p:spTgt spid="319"/>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29"/>
                                        </p:tgtEl>
                                        <p:attrNameLst>
                                          <p:attrName>style.visibility</p:attrName>
                                        </p:attrNameLst>
                                      </p:cBhvr>
                                      <p:to>
                                        <p:strVal val="visible"/>
                                      </p:to>
                                    </p:set>
                                    <p:animEffect transition="in" filter="wipe(left)">
                                      <p:cBhvr>
                                        <p:cTn id="15" dur="500"/>
                                        <p:tgtEl>
                                          <p:spTgt spid="329"/>
                                        </p:tgtEl>
                                      </p:cBhvr>
                                    </p:animEffect>
                                  </p:childTnLst>
                                </p:cTn>
                              </p:par>
                              <p:par>
                                <p:cTn id="16" presetID="22" presetClass="entr" presetSubtype="2"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par>
                                <p:cTn id="19" presetID="1" presetClass="entr" presetSubtype="0" fill="hold" nodeType="withEffect">
                                  <p:stCondLst>
                                    <p:cond delay="0"/>
                                  </p:stCondLst>
                                  <p:childTnLst>
                                    <p:set>
                                      <p:cBhvr>
                                        <p:cTn id="20" dur="1" fill="hold">
                                          <p:stCondLst>
                                            <p:cond delay="0"/>
                                          </p:stCondLst>
                                        </p:cTn>
                                        <p:tgtEl>
                                          <p:spTgt spid="3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39"/>
                                        </p:tgtEl>
                                        <p:attrNameLst>
                                          <p:attrName>style.visibility</p:attrName>
                                        </p:attrNameLst>
                                      </p:cBhvr>
                                      <p:to>
                                        <p:strVal val="visible"/>
                                      </p:to>
                                    </p:set>
                                    <p:animEffect transition="in" filter="wipe(left)">
                                      <p:cBhvr>
                                        <p:cTn id="25" dur="500"/>
                                        <p:tgtEl>
                                          <p:spTgt spid="339"/>
                                        </p:tgtEl>
                                      </p:cBhvr>
                                    </p:animEffect>
                                  </p:childTnLst>
                                </p:cTn>
                              </p:par>
                              <p:par>
                                <p:cTn id="26" presetID="22" presetClass="entr" presetSubtype="2"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right)">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49"/>
                                        </p:tgtEl>
                                        <p:attrNameLst>
                                          <p:attrName>style.visibility</p:attrName>
                                        </p:attrNameLst>
                                      </p:cBhvr>
                                      <p:to>
                                        <p:strVal val="visible"/>
                                      </p:to>
                                    </p:set>
                                    <p:animEffect transition="in" filter="wipe(left)">
                                      <p:cBhvr>
                                        <p:cTn id="33" dur="500"/>
                                        <p:tgtEl>
                                          <p:spTgt spid="349"/>
                                        </p:tgtEl>
                                      </p:cBhvr>
                                    </p:animEffect>
                                  </p:childTnLst>
                                </p:cTn>
                              </p:par>
                              <p:par>
                                <p:cTn id="34" presetID="22" presetClass="entr" presetSubtype="2"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righ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59"/>
                                        </p:tgtEl>
                                        <p:attrNameLst>
                                          <p:attrName>style.visibility</p:attrName>
                                        </p:attrNameLst>
                                      </p:cBhvr>
                                      <p:to>
                                        <p:strVal val="visible"/>
                                      </p:to>
                                    </p:set>
                                    <p:animEffect transition="in" filter="wipe(left)">
                                      <p:cBhvr>
                                        <p:cTn id="41" dur="500"/>
                                        <p:tgtEl>
                                          <p:spTgt spid="359"/>
                                        </p:tgtEl>
                                      </p:cBhvr>
                                    </p:animEffect>
                                  </p:childTnLst>
                                </p:cTn>
                              </p:par>
                              <p:par>
                                <p:cTn id="42" presetID="22" presetClass="entr" presetSubtype="2"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right)">
                                      <p:cBhvr>
                                        <p:cTn id="44" dur="500"/>
                                        <p:tgtEl>
                                          <p:spTgt spid="7"/>
                                        </p:tgtEl>
                                      </p:cBhvr>
                                    </p:animEffect>
                                  </p:childTnLst>
                                </p:cTn>
                              </p:par>
                              <p:par>
                                <p:cTn id="45" presetID="1" presetClass="entr" presetSubtype="0" fill="hold" nodeType="withEffect">
                                  <p:stCondLst>
                                    <p:cond delay="0"/>
                                  </p:stCondLst>
                                  <p:childTnLst>
                                    <p:set>
                                      <p:cBhvr>
                                        <p:cTn id="46" dur="1" fill="hold">
                                          <p:stCondLst>
                                            <p:cond delay="0"/>
                                          </p:stCondLst>
                                        </p:cTn>
                                        <p:tgtEl>
                                          <p:spTgt spid="3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68"/>
                                        </p:tgtEl>
                                        <p:attrNameLst>
                                          <p:attrName>style.visibility</p:attrName>
                                        </p:attrNameLst>
                                      </p:cBhvr>
                                      <p:to>
                                        <p:strVal val="visible"/>
                                      </p:to>
                                    </p:set>
                                    <p:animEffect transition="in" filter="fade">
                                      <p:cBhvr>
                                        <p:cTn id="51" dur="1000"/>
                                        <p:tgtEl>
                                          <p:spTgt spid="368"/>
                                        </p:tgtEl>
                                      </p:cBhvr>
                                    </p:animEffect>
                                    <p:anim calcmode="lin" valueType="num">
                                      <p:cBhvr>
                                        <p:cTn id="52" dur="1000" fill="hold"/>
                                        <p:tgtEl>
                                          <p:spTgt spid="368"/>
                                        </p:tgtEl>
                                        <p:attrNameLst>
                                          <p:attrName>ppt_x</p:attrName>
                                        </p:attrNameLst>
                                      </p:cBhvr>
                                      <p:tavLst>
                                        <p:tav tm="0">
                                          <p:val>
                                            <p:strVal val="#ppt_x"/>
                                          </p:val>
                                        </p:tav>
                                        <p:tav tm="100000">
                                          <p:val>
                                            <p:strVal val="#ppt_x"/>
                                          </p:val>
                                        </p:tav>
                                      </p:tavLst>
                                    </p:anim>
                                    <p:anim calcmode="lin" valueType="num">
                                      <p:cBhvr>
                                        <p:cTn id="53" dur="1000" fill="hold"/>
                                        <p:tgtEl>
                                          <p:spTgt spid="368"/>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1000"/>
                                        <p:tgtEl>
                                          <p:spTgt spid="41"/>
                                        </p:tgtEl>
                                      </p:cBhvr>
                                    </p:animEffect>
                                    <p:anim calcmode="lin" valueType="num">
                                      <p:cBhvr>
                                        <p:cTn id="57" dur="1000" fill="hold"/>
                                        <p:tgtEl>
                                          <p:spTgt spid="41"/>
                                        </p:tgtEl>
                                        <p:attrNameLst>
                                          <p:attrName>ppt_x</p:attrName>
                                        </p:attrNameLst>
                                      </p:cBhvr>
                                      <p:tavLst>
                                        <p:tav tm="0">
                                          <p:val>
                                            <p:strVal val="#ppt_x"/>
                                          </p:val>
                                        </p:tav>
                                        <p:tav tm="100000">
                                          <p:val>
                                            <p:strVal val="#ppt_x"/>
                                          </p:val>
                                        </p:tav>
                                      </p:tavLst>
                                    </p:anim>
                                    <p:anim calcmode="lin" valueType="num">
                                      <p:cBhvr>
                                        <p:cTn id="58" dur="1000" fill="hold"/>
                                        <p:tgtEl>
                                          <p:spTgt spid="4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70"/>
                                        </p:tgtEl>
                                        <p:attrNameLst>
                                          <p:attrName>style.visibility</p:attrName>
                                        </p:attrNameLst>
                                      </p:cBhvr>
                                      <p:to>
                                        <p:strVal val="visible"/>
                                      </p:to>
                                    </p:set>
                                    <p:animEffect transition="in" filter="fade">
                                      <p:cBhvr>
                                        <p:cTn id="61" dur="1000"/>
                                        <p:tgtEl>
                                          <p:spTgt spid="370"/>
                                        </p:tgtEl>
                                      </p:cBhvr>
                                    </p:animEffect>
                                    <p:anim calcmode="lin" valueType="num">
                                      <p:cBhvr>
                                        <p:cTn id="62" dur="1000" fill="hold"/>
                                        <p:tgtEl>
                                          <p:spTgt spid="370"/>
                                        </p:tgtEl>
                                        <p:attrNameLst>
                                          <p:attrName>ppt_x</p:attrName>
                                        </p:attrNameLst>
                                      </p:cBhvr>
                                      <p:tavLst>
                                        <p:tav tm="0">
                                          <p:val>
                                            <p:strVal val="#ppt_x"/>
                                          </p:val>
                                        </p:tav>
                                        <p:tav tm="100000">
                                          <p:val>
                                            <p:strVal val="#ppt_x"/>
                                          </p:val>
                                        </p:tav>
                                      </p:tavLst>
                                    </p:anim>
                                    <p:anim calcmode="lin" valueType="num">
                                      <p:cBhvr>
                                        <p:cTn id="63" dur="1000" fill="hold"/>
                                        <p:tgtEl>
                                          <p:spTgt spid="37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69"/>
                                        </p:tgtEl>
                                        <p:attrNameLst>
                                          <p:attrName>style.visibility</p:attrName>
                                        </p:attrNameLst>
                                      </p:cBhvr>
                                      <p:to>
                                        <p:strVal val="visible"/>
                                      </p:to>
                                    </p:set>
                                    <p:animEffect transition="in" filter="fade">
                                      <p:cBhvr>
                                        <p:cTn id="66" dur="1000"/>
                                        <p:tgtEl>
                                          <p:spTgt spid="369"/>
                                        </p:tgtEl>
                                      </p:cBhvr>
                                    </p:animEffect>
                                    <p:anim calcmode="lin" valueType="num">
                                      <p:cBhvr>
                                        <p:cTn id="67" dur="1000" fill="hold"/>
                                        <p:tgtEl>
                                          <p:spTgt spid="369"/>
                                        </p:tgtEl>
                                        <p:attrNameLst>
                                          <p:attrName>ppt_x</p:attrName>
                                        </p:attrNameLst>
                                      </p:cBhvr>
                                      <p:tavLst>
                                        <p:tav tm="0">
                                          <p:val>
                                            <p:strVal val="#ppt_x"/>
                                          </p:val>
                                        </p:tav>
                                        <p:tav tm="100000">
                                          <p:val>
                                            <p:strVal val="#ppt_x"/>
                                          </p:val>
                                        </p:tav>
                                      </p:tavLst>
                                    </p:anim>
                                    <p:anim calcmode="lin" valueType="num">
                                      <p:cBhvr>
                                        <p:cTn id="68" dur="1000" fill="hold"/>
                                        <p:tgtEl>
                                          <p:spTgt spid="3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animBg="1"/>
      <p:bldP spid="329" grpId="0" animBg="1"/>
      <p:bldP spid="339" grpId="0" animBg="1"/>
      <p:bldP spid="349" grpId="0" animBg="1"/>
      <p:bldP spid="359" grpId="0" animBg="1"/>
      <p:bldP spid="368" grpId="0" animBg="1"/>
      <p:bldP spid="369" grpId="0"/>
      <p:bldP spid="3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67 Imagen" descr="tn_abstract-132.jpg"/>
          <p:cNvPicPr>
            <a:picLocks noChangeAspect="1"/>
          </p:cNvPicPr>
          <p:nvPr/>
        </p:nvPicPr>
        <p:blipFill>
          <a:blip r:embed="rId3" cstate="print"/>
          <a:stretch>
            <a:fillRect/>
          </a:stretch>
        </p:blipFill>
        <p:spPr>
          <a:xfrm>
            <a:off x="0" y="0"/>
            <a:ext cx="9144000" cy="5143500"/>
          </a:xfrm>
          <a:prstGeom prst="rect">
            <a:avLst/>
          </a:prstGeom>
        </p:spPr>
      </p:pic>
      <p:sp>
        <p:nvSpPr>
          <p:cNvPr id="4" name="AutoShape 2" descr="Imágenes integradas 1"/>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Imágenes integradas 1"/>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Imágenes integradas 1"/>
          <p:cNvSpPr>
            <a:spLocks noChangeAspect="1" noChangeArrowheads="1"/>
          </p:cNvSpPr>
          <p:nvPr/>
        </p:nvSpPr>
        <p:spPr bwMode="auto">
          <a:xfrm>
            <a:off x="460375" y="1202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2" name="Agrupar 9"/>
          <p:cNvGrpSpPr/>
          <p:nvPr/>
        </p:nvGrpSpPr>
        <p:grpSpPr>
          <a:xfrm>
            <a:off x="0" y="0"/>
            <a:ext cx="2367280" cy="5143500"/>
            <a:chOff x="0" y="0"/>
            <a:chExt cx="2367280" cy="5143500"/>
          </a:xfrm>
        </p:grpSpPr>
        <p:pic>
          <p:nvPicPr>
            <p:cNvPr id="11" name="Imagen 10" descr="bengala 2.jpg"/>
            <p:cNvPicPr>
              <a:picLocks noChangeAspect="1"/>
            </p:cNvPicPr>
            <p:nvPr/>
          </p:nvPicPr>
          <p:blipFill rotWithShape="1">
            <a:blip r:embed="rId4" cstate="print">
              <a:extLst>
                <a:ext uri="{28A0092B-C50C-407E-A947-70E740481C1C}">
                  <a14:useLocalDpi xmlns:a14="http://schemas.microsoft.com/office/drawing/2010/main" val="0"/>
                </a:ext>
              </a:extLst>
            </a:blip>
            <a:srcRect l="33435" r="35894"/>
            <a:stretch/>
          </p:blipFill>
          <p:spPr>
            <a:xfrm>
              <a:off x="0" y="0"/>
              <a:ext cx="2367280" cy="5143500"/>
            </a:xfrm>
            <a:prstGeom prst="rect">
              <a:avLst/>
            </a:prstGeom>
          </p:spPr>
        </p:pic>
        <p:sp>
          <p:nvSpPr>
            <p:cNvPr id="12" name="7 CuadroTexto"/>
            <p:cNvSpPr txBox="1"/>
            <p:nvPr/>
          </p:nvSpPr>
          <p:spPr>
            <a:xfrm>
              <a:off x="35496" y="2283718"/>
              <a:ext cx="1368152" cy="584776"/>
            </a:xfrm>
            <a:prstGeom prst="rect">
              <a:avLst/>
            </a:prstGeom>
            <a:noFill/>
            <a:ln>
              <a:noFill/>
            </a:ln>
          </p:spPr>
          <p:txBody>
            <a:bodyPr wrap="square" rtlCol="0">
              <a:spAutoFit/>
            </a:bodyPr>
            <a:lstStyle/>
            <a:p>
              <a:r>
                <a:rPr lang="es-ES" sz="1600" dirty="0" smtClean="0">
                  <a:solidFill>
                    <a:schemeClr val="bg1"/>
                  </a:solidFill>
                  <a:latin typeface="Avenir Book"/>
                  <a:cs typeface="Avenir Book"/>
                </a:rPr>
                <a:t>II PREMIOS DEC</a:t>
              </a:r>
              <a:endParaRPr lang="es-ES" sz="1600" dirty="0">
                <a:solidFill>
                  <a:schemeClr val="bg1"/>
                </a:solidFill>
                <a:latin typeface="Avenir Book"/>
                <a:cs typeface="Avenir Book"/>
              </a:endParaRPr>
            </a:p>
          </p:txBody>
        </p:sp>
        <p:pic>
          <p:nvPicPr>
            <p:cNvPr id="13" name="Imagen 12" descr="logo-ver.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84" y="4227934"/>
              <a:ext cx="849908" cy="849908"/>
            </a:xfrm>
            <a:prstGeom prst="rect">
              <a:avLst/>
            </a:prstGeom>
          </p:spPr>
        </p:pic>
      </p:grpSp>
      <p:sp>
        <p:nvSpPr>
          <p:cNvPr id="14" name="18 Título"/>
          <p:cNvSpPr>
            <a:spLocks noGrp="1"/>
          </p:cNvSpPr>
          <p:nvPr>
            <p:ph type="ctrTitle"/>
          </p:nvPr>
        </p:nvSpPr>
        <p:spPr>
          <a:xfrm>
            <a:off x="2771800" y="-308570"/>
            <a:ext cx="5832648" cy="973931"/>
          </a:xfrm>
        </p:spPr>
        <p:txBody>
          <a:bodyPr>
            <a:noAutofit/>
          </a:bodyPr>
          <a:lstStyle/>
          <a:p>
            <a:pPr algn="l"/>
            <a:r>
              <a:rPr lang="es-ES" sz="2400" b="1" dirty="0" smtClean="0">
                <a:solidFill>
                  <a:srgbClr val="00B050"/>
                </a:solidFill>
              </a:rPr>
              <a:t>CLIENTE DIGITAL_</a:t>
            </a:r>
            <a:r>
              <a:rPr lang="es-ES" sz="2400" dirty="0" smtClean="0">
                <a:solidFill>
                  <a:srgbClr val="00B050"/>
                </a:solidFill>
              </a:rPr>
              <a:t>PROPUESTA DE VALOR</a:t>
            </a:r>
            <a:endParaRPr lang="es-ES" sz="2400" dirty="0">
              <a:solidFill>
                <a:srgbClr val="00B050"/>
              </a:solidFill>
            </a:endParaRPr>
          </a:p>
        </p:txBody>
      </p:sp>
      <p:pic>
        <p:nvPicPr>
          <p:cNvPr id="15" name="14 Imagen" descr="ICONO MÓVIL.png"/>
          <p:cNvPicPr>
            <a:picLocks noChangeAspect="1"/>
          </p:cNvPicPr>
          <p:nvPr/>
        </p:nvPicPr>
        <p:blipFill>
          <a:blip r:embed="rId6" cstate="print"/>
          <a:stretch>
            <a:fillRect/>
          </a:stretch>
        </p:blipFill>
        <p:spPr>
          <a:xfrm>
            <a:off x="8676456" y="51470"/>
            <a:ext cx="288032" cy="288032"/>
          </a:xfrm>
          <a:prstGeom prst="rect">
            <a:avLst/>
          </a:prstGeom>
        </p:spPr>
      </p:pic>
      <p:sp>
        <p:nvSpPr>
          <p:cNvPr id="39" name="38 CuadroTexto"/>
          <p:cNvSpPr txBox="1"/>
          <p:nvPr/>
        </p:nvSpPr>
        <p:spPr>
          <a:xfrm>
            <a:off x="2699792" y="627534"/>
            <a:ext cx="1224136" cy="1061829"/>
          </a:xfrm>
          <a:prstGeom prst="rect">
            <a:avLst/>
          </a:prstGeom>
          <a:noFill/>
        </p:spPr>
        <p:txBody>
          <a:bodyPr wrap="square" rtlCol="0">
            <a:spAutoFit/>
          </a:bodyPr>
          <a:lstStyle/>
          <a:p>
            <a:pPr algn="ctr"/>
            <a:r>
              <a:rPr lang="es-ES" sz="900" b="1" dirty="0" smtClean="0">
                <a:latin typeface="Century Gothic" pitchFamily="34" charset="0"/>
              </a:rPr>
              <a:t>Reducción de costes asociados </a:t>
            </a:r>
            <a:r>
              <a:rPr lang="es-ES" sz="900" dirty="0" smtClean="0">
                <a:latin typeface="Century Gothic" pitchFamily="34" charset="0"/>
              </a:rPr>
              <a:t>a la gestión del siniestro (nº tramitadores, herramientas tecnológicas…)</a:t>
            </a:r>
            <a:endParaRPr lang="es-ES" sz="900" dirty="0">
              <a:latin typeface="Century Gothic" pitchFamily="34" charset="0"/>
            </a:endParaRPr>
          </a:p>
        </p:txBody>
      </p:sp>
      <p:sp>
        <p:nvSpPr>
          <p:cNvPr id="40" name="39 CuadroTexto"/>
          <p:cNvSpPr txBox="1"/>
          <p:nvPr/>
        </p:nvSpPr>
        <p:spPr>
          <a:xfrm>
            <a:off x="4211960" y="771550"/>
            <a:ext cx="1224136" cy="784830"/>
          </a:xfrm>
          <a:prstGeom prst="rect">
            <a:avLst/>
          </a:prstGeom>
          <a:noFill/>
        </p:spPr>
        <p:txBody>
          <a:bodyPr wrap="square" rtlCol="0">
            <a:spAutoFit/>
          </a:bodyPr>
          <a:lstStyle/>
          <a:p>
            <a:pPr algn="ctr"/>
            <a:r>
              <a:rPr lang="es-ES" sz="900" dirty="0" smtClean="0">
                <a:latin typeface="Century Gothic" pitchFamily="34" charset="0"/>
              </a:rPr>
              <a:t>Reducción de </a:t>
            </a:r>
            <a:r>
              <a:rPr lang="es-ES" sz="900" b="1" dirty="0" smtClean="0">
                <a:latin typeface="Century Gothic" pitchFamily="34" charset="0"/>
              </a:rPr>
              <a:t>tiempo de gestión por parte de asistencia </a:t>
            </a:r>
            <a:r>
              <a:rPr lang="es-ES" sz="900" dirty="0" smtClean="0">
                <a:latin typeface="Century Gothic" pitchFamily="34" charset="0"/>
              </a:rPr>
              <a:t>o </a:t>
            </a:r>
            <a:r>
              <a:rPr lang="es-ES" sz="900" dirty="0" err="1" smtClean="0">
                <a:latin typeface="Century Gothic" pitchFamily="34" charset="0"/>
              </a:rPr>
              <a:t>Contact</a:t>
            </a:r>
            <a:r>
              <a:rPr lang="es-ES" sz="900" dirty="0" smtClean="0">
                <a:latin typeface="Century Gothic" pitchFamily="34" charset="0"/>
              </a:rPr>
              <a:t> Center</a:t>
            </a:r>
            <a:endParaRPr lang="es-ES" sz="900" dirty="0">
              <a:latin typeface="Century Gothic" pitchFamily="34" charset="0"/>
            </a:endParaRPr>
          </a:p>
        </p:txBody>
      </p:sp>
      <p:sp>
        <p:nvSpPr>
          <p:cNvPr id="41" name="40 CuadroTexto"/>
          <p:cNvSpPr txBox="1"/>
          <p:nvPr/>
        </p:nvSpPr>
        <p:spPr>
          <a:xfrm>
            <a:off x="5652120" y="843558"/>
            <a:ext cx="1224136" cy="646331"/>
          </a:xfrm>
          <a:prstGeom prst="rect">
            <a:avLst/>
          </a:prstGeom>
          <a:noFill/>
        </p:spPr>
        <p:txBody>
          <a:bodyPr wrap="square" rtlCol="0">
            <a:spAutoFit/>
          </a:bodyPr>
          <a:lstStyle/>
          <a:p>
            <a:pPr algn="ctr"/>
            <a:r>
              <a:rPr lang="es-ES" sz="900" dirty="0" smtClean="0">
                <a:latin typeface="Century Gothic" pitchFamily="34" charset="0"/>
              </a:rPr>
              <a:t>Reducción de tiempo de gestión </a:t>
            </a:r>
            <a:r>
              <a:rPr lang="es-ES" sz="900" b="1" dirty="0" smtClean="0">
                <a:latin typeface="Century Gothic" pitchFamily="34" charset="0"/>
              </a:rPr>
              <a:t>por parte de la red pericial </a:t>
            </a:r>
            <a:endParaRPr lang="es-ES" sz="900" b="1" dirty="0">
              <a:latin typeface="Century Gothic" pitchFamily="34" charset="0"/>
            </a:endParaRPr>
          </a:p>
        </p:txBody>
      </p:sp>
      <p:sp>
        <p:nvSpPr>
          <p:cNvPr id="42" name="41 CuadroTexto"/>
          <p:cNvSpPr txBox="1"/>
          <p:nvPr/>
        </p:nvSpPr>
        <p:spPr>
          <a:xfrm>
            <a:off x="7164288" y="843558"/>
            <a:ext cx="1224136" cy="369332"/>
          </a:xfrm>
          <a:prstGeom prst="rect">
            <a:avLst/>
          </a:prstGeom>
          <a:noFill/>
        </p:spPr>
        <p:txBody>
          <a:bodyPr wrap="square" rtlCol="0">
            <a:spAutoFit/>
          </a:bodyPr>
          <a:lstStyle/>
          <a:p>
            <a:pPr algn="ctr"/>
            <a:r>
              <a:rPr lang="es-ES" sz="900" dirty="0" smtClean="0">
                <a:latin typeface="Century Gothic" pitchFamily="34" charset="0"/>
              </a:rPr>
              <a:t>Reducción de la </a:t>
            </a:r>
            <a:r>
              <a:rPr lang="es-ES" sz="900" b="1" dirty="0" smtClean="0">
                <a:latin typeface="Century Gothic" pitchFamily="34" charset="0"/>
              </a:rPr>
              <a:t>tasa de abandono</a:t>
            </a:r>
            <a:endParaRPr lang="es-ES" sz="900" b="1" dirty="0">
              <a:latin typeface="Century Gothic" pitchFamily="34" charset="0"/>
            </a:endParaRPr>
          </a:p>
        </p:txBody>
      </p:sp>
      <p:sp>
        <p:nvSpPr>
          <p:cNvPr id="44" name="43 CuadroTexto"/>
          <p:cNvSpPr txBox="1"/>
          <p:nvPr/>
        </p:nvSpPr>
        <p:spPr>
          <a:xfrm>
            <a:off x="2699792" y="1995685"/>
            <a:ext cx="1221549" cy="507831"/>
          </a:xfrm>
          <a:prstGeom prst="rect">
            <a:avLst/>
          </a:prstGeom>
          <a:noFill/>
        </p:spPr>
        <p:txBody>
          <a:bodyPr wrap="square" rtlCol="0">
            <a:spAutoFit/>
          </a:bodyPr>
          <a:lstStyle/>
          <a:p>
            <a:pPr algn="ctr"/>
            <a:r>
              <a:rPr lang="es-ES" sz="900" b="1" dirty="0" smtClean="0">
                <a:latin typeface="Century Gothic" pitchFamily="34" charset="0"/>
              </a:rPr>
              <a:t>Incremento de ventas por </a:t>
            </a:r>
            <a:r>
              <a:rPr lang="es-ES" sz="900" dirty="0" smtClean="0">
                <a:latin typeface="Century Gothic" pitchFamily="34" charset="0"/>
              </a:rPr>
              <a:t>Marketing Dirigido</a:t>
            </a:r>
            <a:endParaRPr lang="es-ES" sz="900" dirty="0">
              <a:latin typeface="Century Gothic" pitchFamily="34" charset="0"/>
            </a:endParaRPr>
          </a:p>
        </p:txBody>
      </p:sp>
      <p:sp>
        <p:nvSpPr>
          <p:cNvPr id="46" name="45 CuadroTexto"/>
          <p:cNvSpPr txBox="1"/>
          <p:nvPr/>
        </p:nvSpPr>
        <p:spPr>
          <a:xfrm>
            <a:off x="4211960" y="1995686"/>
            <a:ext cx="1224136" cy="784830"/>
          </a:xfrm>
          <a:prstGeom prst="rect">
            <a:avLst/>
          </a:prstGeom>
          <a:noFill/>
        </p:spPr>
        <p:txBody>
          <a:bodyPr wrap="square" rtlCol="0">
            <a:spAutoFit/>
          </a:bodyPr>
          <a:lstStyle/>
          <a:p>
            <a:pPr algn="ctr"/>
            <a:r>
              <a:rPr lang="es-ES" sz="900" dirty="0" smtClean="0">
                <a:latin typeface="Century Gothic" pitchFamily="34" charset="0"/>
              </a:rPr>
              <a:t>Incremento de ventas por aumento de </a:t>
            </a:r>
            <a:r>
              <a:rPr lang="es-ES" sz="900" b="1" dirty="0" smtClean="0">
                <a:latin typeface="Century Gothic" pitchFamily="34" charset="0"/>
              </a:rPr>
              <a:t>visibilidad en RR.SS.</a:t>
            </a:r>
            <a:endParaRPr lang="es-ES" sz="900" b="1" dirty="0">
              <a:latin typeface="Century Gothic" pitchFamily="34" charset="0"/>
            </a:endParaRPr>
          </a:p>
        </p:txBody>
      </p:sp>
      <p:sp>
        <p:nvSpPr>
          <p:cNvPr id="48" name="47 CuadroTexto"/>
          <p:cNvSpPr txBox="1"/>
          <p:nvPr/>
        </p:nvSpPr>
        <p:spPr>
          <a:xfrm>
            <a:off x="5652120" y="1995686"/>
            <a:ext cx="1224136" cy="646331"/>
          </a:xfrm>
          <a:prstGeom prst="rect">
            <a:avLst/>
          </a:prstGeom>
          <a:noFill/>
        </p:spPr>
        <p:txBody>
          <a:bodyPr wrap="square" rtlCol="0">
            <a:spAutoFit/>
          </a:bodyPr>
          <a:lstStyle/>
          <a:p>
            <a:pPr algn="ctr"/>
            <a:r>
              <a:rPr lang="es-ES" sz="900" dirty="0" smtClean="0">
                <a:latin typeface="Century Gothic" pitchFamily="34" charset="0"/>
              </a:rPr>
              <a:t>Reducción de la </a:t>
            </a:r>
            <a:r>
              <a:rPr lang="es-ES" sz="900" b="1" dirty="0" smtClean="0">
                <a:latin typeface="Century Gothic" pitchFamily="34" charset="0"/>
              </a:rPr>
              <a:t>inversión</a:t>
            </a:r>
            <a:r>
              <a:rPr lang="es-ES" sz="900" dirty="0" smtClean="0">
                <a:latin typeface="Century Gothic" pitchFamily="34" charset="0"/>
              </a:rPr>
              <a:t> en Google </a:t>
            </a:r>
            <a:r>
              <a:rPr lang="es-ES" sz="900" dirty="0" err="1" smtClean="0">
                <a:latin typeface="Century Gothic" pitchFamily="34" charset="0"/>
              </a:rPr>
              <a:t>Adwords</a:t>
            </a:r>
            <a:r>
              <a:rPr lang="es-ES" sz="900" dirty="0" smtClean="0">
                <a:latin typeface="Century Gothic" pitchFamily="34" charset="0"/>
              </a:rPr>
              <a:t> (CPC)</a:t>
            </a:r>
            <a:endParaRPr lang="es-ES" sz="900" dirty="0">
              <a:latin typeface="Century Gothic" pitchFamily="34" charset="0"/>
            </a:endParaRPr>
          </a:p>
        </p:txBody>
      </p:sp>
      <p:pic>
        <p:nvPicPr>
          <p:cNvPr id="19" name="18 Imagen" descr="google-adwords.png"/>
          <p:cNvPicPr>
            <a:picLocks noChangeAspect="1"/>
          </p:cNvPicPr>
          <p:nvPr/>
        </p:nvPicPr>
        <p:blipFill>
          <a:blip r:embed="rId7" cstate="print"/>
          <a:stretch>
            <a:fillRect/>
          </a:stretch>
        </p:blipFill>
        <p:spPr>
          <a:xfrm>
            <a:off x="5940152" y="2643758"/>
            <a:ext cx="668646" cy="260029"/>
          </a:xfrm>
          <a:prstGeom prst="rect">
            <a:avLst/>
          </a:prstGeom>
        </p:spPr>
      </p:pic>
      <p:sp>
        <p:nvSpPr>
          <p:cNvPr id="50" name="49 CuadroTexto"/>
          <p:cNvSpPr txBox="1"/>
          <p:nvPr/>
        </p:nvSpPr>
        <p:spPr>
          <a:xfrm>
            <a:off x="7164288" y="1997427"/>
            <a:ext cx="1224136" cy="646331"/>
          </a:xfrm>
          <a:prstGeom prst="rect">
            <a:avLst/>
          </a:prstGeom>
          <a:noFill/>
        </p:spPr>
        <p:txBody>
          <a:bodyPr wrap="square" rtlCol="0">
            <a:spAutoFit/>
          </a:bodyPr>
          <a:lstStyle/>
          <a:p>
            <a:pPr algn="ctr"/>
            <a:r>
              <a:rPr lang="es-ES" sz="900" dirty="0" smtClean="0">
                <a:latin typeface="Century Gothic" pitchFamily="34" charset="0"/>
              </a:rPr>
              <a:t>Aumento de las </a:t>
            </a:r>
            <a:r>
              <a:rPr lang="es-ES" sz="900" b="1" dirty="0" smtClean="0">
                <a:latin typeface="Century Gothic" pitchFamily="34" charset="0"/>
              </a:rPr>
              <a:t>visitas a la página </a:t>
            </a:r>
            <a:r>
              <a:rPr lang="es-ES" sz="900" dirty="0" smtClean="0">
                <a:latin typeface="Century Gothic" pitchFamily="34" charset="0"/>
              </a:rPr>
              <a:t>web de la compañía</a:t>
            </a:r>
            <a:endParaRPr lang="es-ES" sz="900" dirty="0">
              <a:latin typeface="Century Gothic" pitchFamily="34" charset="0"/>
            </a:endParaRPr>
          </a:p>
        </p:txBody>
      </p:sp>
      <p:sp>
        <p:nvSpPr>
          <p:cNvPr id="52" name="51 CuadroTexto"/>
          <p:cNvSpPr txBox="1"/>
          <p:nvPr/>
        </p:nvSpPr>
        <p:spPr>
          <a:xfrm>
            <a:off x="4211960" y="3291830"/>
            <a:ext cx="1224136" cy="784830"/>
          </a:xfrm>
          <a:prstGeom prst="rect">
            <a:avLst/>
          </a:prstGeom>
          <a:noFill/>
        </p:spPr>
        <p:txBody>
          <a:bodyPr wrap="square" rtlCol="0">
            <a:spAutoFit/>
          </a:bodyPr>
          <a:lstStyle/>
          <a:p>
            <a:pPr algn="ctr"/>
            <a:r>
              <a:rPr lang="es-ES" sz="900" dirty="0" smtClean="0">
                <a:latin typeface="Century Gothic" pitchFamily="34" charset="0"/>
              </a:rPr>
              <a:t>Incremento de </a:t>
            </a:r>
            <a:r>
              <a:rPr lang="es-ES" sz="900" b="1" dirty="0" smtClean="0">
                <a:latin typeface="Century Gothic" pitchFamily="34" charset="0"/>
              </a:rPr>
              <a:t>ventas por aumento de visibilidad </a:t>
            </a:r>
            <a:r>
              <a:rPr lang="es-ES" sz="900" dirty="0" smtClean="0">
                <a:latin typeface="Century Gothic" pitchFamily="34" charset="0"/>
              </a:rPr>
              <a:t>en RR.SS.</a:t>
            </a:r>
            <a:endParaRPr lang="es-ES" sz="900" dirty="0">
              <a:latin typeface="Century Gothic" pitchFamily="34" charset="0"/>
            </a:endParaRPr>
          </a:p>
        </p:txBody>
      </p:sp>
      <p:sp>
        <p:nvSpPr>
          <p:cNvPr id="54" name="53 CuadroTexto"/>
          <p:cNvSpPr txBox="1"/>
          <p:nvPr/>
        </p:nvSpPr>
        <p:spPr>
          <a:xfrm>
            <a:off x="5724128" y="3363838"/>
            <a:ext cx="1224136" cy="646331"/>
          </a:xfrm>
          <a:prstGeom prst="rect">
            <a:avLst/>
          </a:prstGeom>
          <a:noFill/>
        </p:spPr>
        <p:txBody>
          <a:bodyPr wrap="square" rtlCol="0">
            <a:spAutoFit/>
          </a:bodyPr>
          <a:lstStyle/>
          <a:p>
            <a:pPr algn="ctr"/>
            <a:r>
              <a:rPr lang="es-ES" sz="900" dirty="0" smtClean="0">
                <a:latin typeface="Century Gothic" pitchFamily="34" charset="0"/>
              </a:rPr>
              <a:t>Aumento de la </a:t>
            </a:r>
            <a:r>
              <a:rPr lang="es-ES" sz="900" b="1" dirty="0" smtClean="0">
                <a:latin typeface="Century Gothic" pitchFamily="34" charset="0"/>
              </a:rPr>
              <a:t>Experiencia de Cliente </a:t>
            </a:r>
            <a:r>
              <a:rPr lang="es-ES" sz="900" dirty="0" smtClean="0">
                <a:latin typeface="Century Gothic" pitchFamily="34" charset="0"/>
              </a:rPr>
              <a:t>de los Asegurados</a:t>
            </a:r>
            <a:endParaRPr lang="es-ES" sz="900" dirty="0">
              <a:latin typeface="Century Gothic" pitchFamily="34" charset="0"/>
            </a:endParaRPr>
          </a:p>
        </p:txBody>
      </p:sp>
      <p:sp>
        <p:nvSpPr>
          <p:cNvPr id="55" name="54 Rectángulo"/>
          <p:cNvSpPr/>
          <p:nvPr/>
        </p:nvSpPr>
        <p:spPr>
          <a:xfrm>
            <a:off x="2699792" y="555526"/>
            <a:ext cx="1224136" cy="1152128"/>
          </a:xfrm>
          <a:prstGeom prst="rect">
            <a:avLst/>
          </a:prstGeom>
          <a:no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55 Rectángulo"/>
          <p:cNvSpPr/>
          <p:nvPr/>
        </p:nvSpPr>
        <p:spPr>
          <a:xfrm>
            <a:off x="5652120" y="555526"/>
            <a:ext cx="1224136" cy="1152128"/>
          </a:xfrm>
          <a:prstGeom prst="rect">
            <a:avLst/>
          </a:prstGeom>
          <a:no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Rectángulo"/>
          <p:cNvSpPr/>
          <p:nvPr/>
        </p:nvSpPr>
        <p:spPr>
          <a:xfrm>
            <a:off x="4211960" y="1851670"/>
            <a:ext cx="1224136" cy="1152128"/>
          </a:xfrm>
          <a:prstGeom prst="rect">
            <a:avLst/>
          </a:prstGeom>
          <a:no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57 Rectángulo"/>
          <p:cNvSpPr/>
          <p:nvPr/>
        </p:nvSpPr>
        <p:spPr>
          <a:xfrm>
            <a:off x="7164288" y="1851670"/>
            <a:ext cx="1224136" cy="1152128"/>
          </a:xfrm>
          <a:prstGeom prst="rect">
            <a:avLst/>
          </a:prstGeom>
          <a:no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9" name="58 Rectángulo"/>
          <p:cNvSpPr/>
          <p:nvPr/>
        </p:nvSpPr>
        <p:spPr>
          <a:xfrm>
            <a:off x="5724128" y="3147814"/>
            <a:ext cx="1224136" cy="1152128"/>
          </a:xfrm>
          <a:prstGeom prst="rect">
            <a:avLst/>
          </a:prstGeom>
          <a:no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59 Rectángulo"/>
          <p:cNvSpPr/>
          <p:nvPr/>
        </p:nvSpPr>
        <p:spPr>
          <a:xfrm>
            <a:off x="4211960" y="555526"/>
            <a:ext cx="1224136" cy="1152128"/>
          </a:xfrm>
          <a:prstGeom prst="rect">
            <a:avLst/>
          </a:prstGeom>
          <a:noFill/>
          <a:ln w="19050">
            <a:solidFill>
              <a:srgbClr val="0070C0"/>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60 Rectángulo"/>
          <p:cNvSpPr/>
          <p:nvPr/>
        </p:nvSpPr>
        <p:spPr>
          <a:xfrm>
            <a:off x="7164288" y="555526"/>
            <a:ext cx="1224136" cy="1152128"/>
          </a:xfrm>
          <a:prstGeom prst="rect">
            <a:avLst/>
          </a:prstGeom>
          <a:noFill/>
          <a:ln w="19050">
            <a:solidFill>
              <a:srgbClr val="0070C0"/>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61 Rectángulo"/>
          <p:cNvSpPr/>
          <p:nvPr/>
        </p:nvSpPr>
        <p:spPr>
          <a:xfrm>
            <a:off x="2699792" y="1851670"/>
            <a:ext cx="1224136" cy="1152128"/>
          </a:xfrm>
          <a:prstGeom prst="rect">
            <a:avLst/>
          </a:prstGeom>
          <a:noFill/>
          <a:ln w="19050">
            <a:solidFill>
              <a:srgbClr val="0070C0"/>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62 Rectángulo"/>
          <p:cNvSpPr/>
          <p:nvPr/>
        </p:nvSpPr>
        <p:spPr>
          <a:xfrm>
            <a:off x="5652120" y="1851670"/>
            <a:ext cx="1224136" cy="1152128"/>
          </a:xfrm>
          <a:prstGeom prst="rect">
            <a:avLst/>
          </a:prstGeom>
          <a:noFill/>
          <a:ln w="19050">
            <a:solidFill>
              <a:srgbClr val="0070C0"/>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63 Rectángulo"/>
          <p:cNvSpPr/>
          <p:nvPr/>
        </p:nvSpPr>
        <p:spPr>
          <a:xfrm>
            <a:off x="4211960" y="3147814"/>
            <a:ext cx="1224136" cy="1152128"/>
          </a:xfrm>
          <a:prstGeom prst="rect">
            <a:avLst/>
          </a:prstGeom>
          <a:noFill/>
          <a:ln w="19050">
            <a:solidFill>
              <a:srgbClr val="0070C0"/>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6" name="65 Imagen" descr="13947-NPF798.png"/>
          <p:cNvPicPr>
            <a:picLocks noChangeAspect="1"/>
          </p:cNvPicPr>
          <p:nvPr/>
        </p:nvPicPr>
        <p:blipFill>
          <a:blip r:embed="rId8" cstate="print"/>
          <a:stretch>
            <a:fillRect/>
          </a:stretch>
        </p:blipFill>
        <p:spPr>
          <a:xfrm>
            <a:off x="7884368" y="3674722"/>
            <a:ext cx="1259632" cy="1489316"/>
          </a:xfrm>
          <a:prstGeom prst="rect">
            <a:avLst/>
          </a:prstGeom>
        </p:spPr>
      </p:pic>
      <p:pic>
        <p:nvPicPr>
          <p:cNvPr id="67" name="66 Imagen" descr="FFF.png"/>
          <p:cNvPicPr>
            <a:picLocks noChangeAspect="1"/>
          </p:cNvPicPr>
          <p:nvPr/>
        </p:nvPicPr>
        <p:blipFill>
          <a:blip r:embed="rId9" cstate="print"/>
          <a:stretch>
            <a:fillRect/>
          </a:stretch>
        </p:blipFill>
        <p:spPr>
          <a:xfrm>
            <a:off x="2627784" y="3931540"/>
            <a:ext cx="1440160" cy="1211960"/>
          </a:xfrm>
          <a:prstGeom prst="rect">
            <a:avLst/>
          </a:prstGeom>
        </p:spPr>
      </p:pic>
      <p:pic>
        <p:nvPicPr>
          <p:cNvPr id="37" name="36 Imagen" descr="Chart-Bar-Down.png"/>
          <p:cNvPicPr>
            <a:picLocks noChangeAspect="1"/>
          </p:cNvPicPr>
          <p:nvPr/>
        </p:nvPicPr>
        <p:blipFill>
          <a:blip r:embed="rId10" cstate="print"/>
          <a:stretch>
            <a:fillRect/>
          </a:stretch>
        </p:blipFill>
        <p:spPr>
          <a:xfrm>
            <a:off x="7549955" y="1275606"/>
            <a:ext cx="406421" cy="406421"/>
          </a:xfrm>
          <a:prstGeom prst="rect">
            <a:avLst/>
          </a:prstGeom>
        </p:spPr>
      </p:pic>
      <p:pic>
        <p:nvPicPr>
          <p:cNvPr id="45" name="44 Imagen" descr="stockmarket.png"/>
          <p:cNvPicPr>
            <a:picLocks noChangeAspect="1"/>
          </p:cNvPicPr>
          <p:nvPr/>
        </p:nvPicPr>
        <p:blipFill>
          <a:blip r:embed="rId11" cstate="print"/>
          <a:stretch>
            <a:fillRect/>
          </a:stretch>
        </p:blipFill>
        <p:spPr>
          <a:xfrm>
            <a:off x="3059832" y="2499742"/>
            <a:ext cx="504056" cy="504056"/>
          </a:xfrm>
          <a:prstGeom prst="rect">
            <a:avLst/>
          </a:prstGeom>
        </p:spPr>
      </p:pic>
      <p:pic>
        <p:nvPicPr>
          <p:cNvPr id="47" name="46 Imagen" descr="icon1.png"/>
          <p:cNvPicPr>
            <a:picLocks noChangeAspect="1"/>
          </p:cNvPicPr>
          <p:nvPr/>
        </p:nvPicPr>
        <p:blipFill>
          <a:blip r:embed="rId12" cstate="print"/>
          <a:stretch>
            <a:fillRect/>
          </a:stretch>
        </p:blipFill>
        <p:spPr>
          <a:xfrm>
            <a:off x="7596336" y="2643758"/>
            <a:ext cx="384043" cy="288032"/>
          </a:xfrm>
          <a:prstGeom prst="rect">
            <a:avLst/>
          </a:prstGeom>
        </p:spPr>
      </p:pic>
      <p:pic>
        <p:nvPicPr>
          <p:cNvPr id="49" name="48 Imagen" descr="facebook-logo-png.png"/>
          <p:cNvPicPr>
            <a:picLocks noChangeAspect="1"/>
          </p:cNvPicPr>
          <p:nvPr/>
        </p:nvPicPr>
        <p:blipFill>
          <a:blip r:embed="rId13" cstate="print"/>
          <a:stretch>
            <a:fillRect/>
          </a:stretch>
        </p:blipFill>
        <p:spPr>
          <a:xfrm>
            <a:off x="4355976" y="4011910"/>
            <a:ext cx="195486" cy="195486"/>
          </a:xfrm>
          <a:prstGeom prst="rect">
            <a:avLst/>
          </a:prstGeom>
        </p:spPr>
      </p:pic>
      <p:pic>
        <p:nvPicPr>
          <p:cNvPr id="51" name="50 Imagen" descr="LinkedIn_icon.png"/>
          <p:cNvPicPr>
            <a:picLocks noChangeAspect="1"/>
          </p:cNvPicPr>
          <p:nvPr/>
        </p:nvPicPr>
        <p:blipFill>
          <a:blip r:embed="rId14" cstate="print"/>
          <a:stretch>
            <a:fillRect/>
          </a:stretch>
        </p:blipFill>
        <p:spPr>
          <a:xfrm>
            <a:off x="5076056" y="4011910"/>
            <a:ext cx="217993" cy="216024"/>
          </a:xfrm>
          <a:prstGeom prst="rect">
            <a:avLst/>
          </a:prstGeom>
        </p:spPr>
      </p:pic>
      <p:sp>
        <p:nvSpPr>
          <p:cNvPr id="43" name="42 Rectángulo redondeado"/>
          <p:cNvSpPr/>
          <p:nvPr/>
        </p:nvSpPr>
        <p:spPr>
          <a:xfrm>
            <a:off x="4499992" y="4515966"/>
            <a:ext cx="3168352" cy="504056"/>
          </a:xfrm>
          <a:prstGeom prst="roundRect">
            <a:avLst/>
          </a:prstGeom>
          <a:solidFill>
            <a:srgbClr val="0070C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CuadroTexto"/>
          <p:cNvSpPr txBox="1"/>
          <p:nvPr/>
        </p:nvSpPr>
        <p:spPr>
          <a:xfrm>
            <a:off x="4572000" y="4587974"/>
            <a:ext cx="3456384" cy="276999"/>
          </a:xfrm>
          <a:prstGeom prst="rect">
            <a:avLst/>
          </a:prstGeom>
          <a:noFill/>
        </p:spPr>
        <p:txBody>
          <a:bodyPr wrap="square" rtlCol="0">
            <a:spAutoFit/>
          </a:bodyPr>
          <a:lstStyle/>
          <a:p>
            <a:r>
              <a:rPr lang="es-ES" sz="1200" b="1" dirty="0" smtClean="0">
                <a:solidFill>
                  <a:schemeClr val="bg1"/>
                </a:solidFill>
              </a:rPr>
              <a:t>Cálculo del retorno económico entre 5 y 8€</a:t>
            </a:r>
            <a:endParaRPr lang="es-ES" sz="1200" b="1" dirty="0">
              <a:solidFill>
                <a:schemeClr val="bg1"/>
              </a:solidFill>
            </a:endParaRPr>
          </a:p>
        </p:txBody>
      </p:sp>
    </p:spTree>
    <p:extLst>
      <p:ext uri="{BB962C8B-B14F-4D97-AF65-F5344CB8AC3E}">
        <p14:creationId xmlns:p14="http://schemas.microsoft.com/office/powerpoint/2010/main" val="54195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000"/>
                                        <p:tgtEl>
                                          <p:spTgt spid="39"/>
                                        </p:tgtEl>
                                      </p:cBhvr>
                                    </p:animEffect>
                                    <p:anim calcmode="lin" valueType="num">
                                      <p:cBhvr>
                                        <p:cTn id="13" dur="1000" fill="hold"/>
                                        <p:tgtEl>
                                          <p:spTgt spid="39"/>
                                        </p:tgtEl>
                                        <p:attrNameLst>
                                          <p:attrName>ppt_x</p:attrName>
                                        </p:attrNameLst>
                                      </p:cBhvr>
                                      <p:tavLst>
                                        <p:tav tm="0">
                                          <p:val>
                                            <p:strVal val="#ppt_x"/>
                                          </p:val>
                                        </p:tav>
                                        <p:tav tm="100000">
                                          <p:val>
                                            <p:strVal val="#ppt_x"/>
                                          </p:val>
                                        </p:tav>
                                      </p:tavLst>
                                    </p:anim>
                                    <p:anim calcmode="lin" valueType="num">
                                      <p:cBhvr>
                                        <p:cTn id="1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1000"/>
                                        <p:tgtEl>
                                          <p:spTgt spid="60"/>
                                        </p:tgtEl>
                                      </p:cBhvr>
                                    </p:animEffect>
                                    <p:anim calcmode="lin" valueType="num">
                                      <p:cBhvr>
                                        <p:cTn id="20" dur="1000" fill="hold"/>
                                        <p:tgtEl>
                                          <p:spTgt spid="60"/>
                                        </p:tgtEl>
                                        <p:attrNameLst>
                                          <p:attrName>ppt_x</p:attrName>
                                        </p:attrNameLst>
                                      </p:cBhvr>
                                      <p:tavLst>
                                        <p:tav tm="0">
                                          <p:val>
                                            <p:strVal val="#ppt_x"/>
                                          </p:val>
                                        </p:tav>
                                        <p:tav tm="100000">
                                          <p:val>
                                            <p:strVal val="#ppt_x"/>
                                          </p:val>
                                        </p:tav>
                                      </p:tavLst>
                                    </p:anim>
                                    <p:anim calcmode="lin" valueType="num">
                                      <p:cBhvr>
                                        <p:cTn id="21" dur="1000" fill="hold"/>
                                        <p:tgtEl>
                                          <p:spTgt spid="60"/>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1000"/>
                                        <p:tgtEl>
                                          <p:spTgt spid="56"/>
                                        </p:tgtEl>
                                      </p:cBhvr>
                                    </p:animEffect>
                                    <p:anim calcmode="lin" valueType="num">
                                      <p:cBhvr>
                                        <p:cTn id="32" dur="1000" fill="hold"/>
                                        <p:tgtEl>
                                          <p:spTgt spid="56"/>
                                        </p:tgtEl>
                                        <p:attrNameLst>
                                          <p:attrName>ppt_x</p:attrName>
                                        </p:attrNameLst>
                                      </p:cBhvr>
                                      <p:tavLst>
                                        <p:tav tm="0">
                                          <p:val>
                                            <p:strVal val="#ppt_x"/>
                                          </p:val>
                                        </p:tav>
                                        <p:tav tm="100000">
                                          <p:val>
                                            <p:strVal val="#ppt_x"/>
                                          </p:val>
                                        </p:tav>
                                      </p:tavLst>
                                    </p:anim>
                                    <p:anim calcmode="lin" valueType="num">
                                      <p:cBhvr>
                                        <p:cTn id="33" dur="1000" fill="hold"/>
                                        <p:tgtEl>
                                          <p:spTgt spid="56"/>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1000"/>
                                        <p:tgtEl>
                                          <p:spTgt spid="41"/>
                                        </p:tgtEl>
                                      </p:cBhvr>
                                    </p:animEffect>
                                    <p:anim calcmode="lin" valueType="num">
                                      <p:cBhvr>
                                        <p:cTn id="37" dur="1000" fill="hold"/>
                                        <p:tgtEl>
                                          <p:spTgt spid="41"/>
                                        </p:tgtEl>
                                        <p:attrNameLst>
                                          <p:attrName>ppt_x</p:attrName>
                                        </p:attrNameLst>
                                      </p:cBhvr>
                                      <p:tavLst>
                                        <p:tav tm="0">
                                          <p:val>
                                            <p:strVal val="#ppt_x"/>
                                          </p:val>
                                        </p:tav>
                                        <p:tav tm="100000">
                                          <p:val>
                                            <p:strVal val="#ppt_x"/>
                                          </p:val>
                                        </p:tav>
                                      </p:tavLst>
                                    </p:anim>
                                    <p:anim calcmode="lin" valueType="num">
                                      <p:cBhvr>
                                        <p:cTn id="3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fade">
                                      <p:cBhvr>
                                        <p:cTn id="48" dur="1000"/>
                                        <p:tgtEl>
                                          <p:spTgt spid="61"/>
                                        </p:tgtEl>
                                      </p:cBhvr>
                                    </p:animEffect>
                                    <p:anim calcmode="lin" valueType="num">
                                      <p:cBhvr>
                                        <p:cTn id="49" dur="1000" fill="hold"/>
                                        <p:tgtEl>
                                          <p:spTgt spid="61"/>
                                        </p:tgtEl>
                                        <p:attrNameLst>
                                          <p:attrName>ppt_x</p:attrName>
                                        </p:attrNameLst>
                                      </p:cBhvr>
                                      <p:tavLst>
                                        <p:tav tm="0">
                                          <p:val>
                                            <p:strVal val="#ppt_x"/>
                                          </p:val>
                                        </p:tav>
                                        <p:tav tm="100000">
                                          <p:val>
                                            <p:strVal val="#ppt_x"/>
                                          </p:val>
                                        </p:tav>
                                      </p:tavLst>
                                    </p:anim>
                                    <p:anim calcmode="lin" valueType="num">
                                      <p:cBhvr>
                                        <p:cTn id="50" dur="1000" fill="hold"/>
                                        <p:tgtEl>
                                          <p:spTgt spid="61"/>
                                        </p:tgtEl>
                                        <p:attrNameLst>
                                          <p:attrName>ppt_y</p:attrName>
                                        </p:attrNameLst>
                                      </p:cBhvr>
                                      <p:tavLst>
                                        <p:tav tm="0">
                                          <p:val>
                                            <p:strVal val="#ppt_y-.1"/>
                                          </p:val>
                                        </p:tav>
                                        <p:tav tm="100000">
                                          <p:val>
                                            <p:strVal val="#ppt_y"/>
                                          </p:val>
                                        </p:tav>
                                      </p:tavLst>
                                    </p:anim>
                                  </p:childTnLst>
                                </p:cTn>
                              </p:par>
                              <p:par>
                                <p:cTn id="51" presetID="47" presetClass="entr" presetSubtype="0"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anim calcmode="lin" valueType="num">
                                      <p:cBhvr>
                                        <p:cTn id="66" dur="1000" fill="hold"/>
                                        <p:tgtEl>
                                          <p:spTgt spid="44"/>
                                        </p:tgtEl>
                                        <p:attrNameLst>
                                          <p:attrName>ppt_x</p:attrName>
                                        </p:attrNameLst>
                                      </p:cBhvr>
                                      <p:tavLst>
                                        <p:tav tm="0">
                                          <p:val>
                                            <p:strVal val="#ppt_x"/>
                                          </p:val>
                                        </p:tav>
                                        <p:tav tm="100000">
                                          <p:val>
                                            <p:strVal val="#ppt_x"/>
                                          </p:val>
                                        </p:tav>
                                      </p:tavLst>
                                    </p:anim>
                                    <p:anim calcmode="lin" valueType="num">
                                      <p:cBhvr>
                                        <p:cTn id="67" dur="1000" fill="hold"/>
                                        <p:tgtEl>
                                          <p:spTgt spid="44"/>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fade">
                                      <p:cBhvr>
                                        <p:cTn id="70" dur="1000"/>
                                        <p:tgtEl>
                                          <p:spTgt spid="45"/>
                                        </p:tgtEl>
                                      </p:cBhvr>
                                    </p:animEffect>
                                    <p:anim calcmode="lin" valueType="num">
                                      <p:cBhvr>
                                        <p:cTn id="71" dur="1000" fill="hold"/>
                                        <p:tgtEl>
                                          <p:spTgt spid="45"/>
                                        </p:tgtEl>
                                        <p:attrNameLst>
                                          <p:attrName>ppt_x</p:attrName>
                                        </p:attrNameLst>
                                      </p:cBhvr>
                                      <p:tavLst>
                                        <p:tav tm="0">
                                          <p:val>
                                            <p:strVal val="#ppt_x"/>
                                          </p:val>
                                        </p:tav>
                                        <p:tav tm="100000">
                                          <p:val>
                                            <p:strVal val="#ppt_x"/>
                                          </p:val>
                                        </p:tav>
                                      </p:tavLst>
                                    </p:anim>
                                    <p:anim calcmode="lin" valueType="num">
                                      <p:cBhvr>
                                        <p:cTn id="72"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fade">
                                      <p:cBhvr>
                                        <p:cTn id="82" dur="1000"/>
                                        <p:tgtEl>
                                          <p:spTgt spid="57"/>
                                        </p:tgtEl>
                                      </p:cBhvr>
                                    </p:animEffect>
                                    <p:anim calcmode="lin" valueType="num">
                                      <p:cBhvr>
                                        <p:cTn id="83" dur="1000" fill="hold"/>
                                        <p:tgtEl>
                                          <p:spTgt spid="57"/>
                                        </p:tgtEl>
                                        <p:attrNameLst>
                                          <p:attrName>ppt_x</p:attrName>
                                        </p:attrNameLst>
                                      </p:cBhvr>
                                      <p:tavLst>
                                        <p:tav tm="0">
                                          <p:val>
                                            <p:strVal val="#ppt_x"/>
                                          </p:val>
                                        </p:tav>
                                        <p:tav tm="100000">
                                          <p:val>
                                            <p:strVal val="#ppt_x"/>
                                          </p:val>
                                        </p:tav>
                                      </p:tavLst>
                                    </p:anim>
                                    <p:anim calcmode="lin" valueType="num">
                                      <p:cBhvr>
                                        <p:cTn id="84"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63"/>
                                        </p:tgtEl>
                                        <p:attrNameLst>
                                          <p:attrName>style.visibility</p:attrName>
                                        </p:attrNameLst>
                                      </p:cBhvr>
                                      <p:to>
                                        <p:strVal val="visible"/>
                                      </p:to>
                                    </p:set>
                                    <p:animEffect transition="in" filter="fade">
                                      <p:cBhvr>
                                        <p:cTn id="89" dur="1000"/>
                                        <p:tgtEl>
                                          <p:spTgt spid="63"/>
                                        </p:tgtEl>
                                      </p:cBhvr>
                                    </p:animEffect>
                                    <p:anim calcmode="lin" valueType="num">
                                      <p:cBhvr>
                                        <p:cTn id="90" dur="1000" fill="hold"/>
                                        <p:tgtEl>
                                          <p:spTgt spid="63"/>
                                        </p:tgtEl>
                                        <p:attrNameLst>
                                          <p:attrName>ppt_x</p:attrName>
                                        </p:attrNameLst>
                                      </p:cBhvr>
                                      <p:tavLst>
                                        <p:tav tm="0">
                                          <p:val>
                                            <p:strVal val="#ppt_x"/>
                                          </p:val>
                                        </p:tav>
                                        <p:tav tm="100000">
                                          <p:val>
                                            <p:strVal val="#ppt_x"/>
                                          </p:val>
                                        </p:tav>
                                      </p:tavLst>
                                    </p:anim>
                                    <p:anim calcmode="lin" valueType="num">
                                      <p:cBhvr>
                                        <p:cTn id="91" dur="1000" fill="hold"/>
                                        <p:tgtEl>
                                          <p:spTgt spid="63"/>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8"/>
                                        </p:tgtEl>
                                        <p:attrNameLst>
                                          <p:attrName>style.visibility</p:attrName>
                                        </p:attrNameLst>
                                      </p:cBhvr>
                                      <p:to>
                                        <p:strVal val="visible"/>
                                      </p:to>
                                    </p:set>
                                    <p:animEffect transition="in" filter="fade">
                                      <p:cBhvr>
                                        <p:cTn id="94" dur="1000"/>
                                        <p:tgtEl>
                                          <p:spTgt spid="48"/>
                                        </p:tgtEl>
                                      </p:cBhvr>
                                    </p:animEffect>
                                    <p:anim calcmode="lin" valueType="num">
                                      <p:cBhvr>
                                        <p:cTn id="95" dur="1000" fill="hold"/>
                                        <p:tgtEl>
                                          <p:spTgt spid="48"/>
                                        </p:tgtEl>
                                        <p:attrNameLst>
                                          <p:attrName>ppt_x</p:attrName>
                                        </p:attrNameLst>
                                      </p:cBhvr>
                                      <p:tavLst>
                                        <p:tav tm="0">
                                          <p:val>
                                            <p:strVal val="#ppt_x"/>
                                          </p:val>
                                        </p:tav>
                                        <p:tav tm="100000">
                                          <p:val>
                                            <p:strVal val="#ppt_x"/>
                                          </p:val>
                                        </p:tav>
                                      </p:tavLst>
                                    </p:anim>
                                    <p:anim calcmode="lin" valueType="num">
                                      <p:cBhvr>
                                        <p:cTn id="96" dur="1000" fill="hold"/>
                                        <p:tgtEl>
                                          <p:spTgt spid="48"/>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fade">
                                      <p:cBhvr>
                                        <p:cTn id="99" dur="1000"/>
                                        <p:tgtEl>
                                          <p:spTgt spid="19"/>
                                        </p:tgtEl>
                                      </p:cBhvr>
                                    </p:animEffect>
                                    <p:anim calcmode="lin" valueType="num">
                                      <p:cBhvr>
                                        <p:cTn id="100" dur="1000" fill="hold"/>
                                        <p:tgtEl>
                                          <p:spTgt spid="19"/>
                                        </p:tgtEl>
                                        <p:attrNameLst>
                                          <p:attrName>ppt_x</p:attrName>
                                        </p:attrNameLst>
                                      </p:cBhvr>
                                      <p:tavLst>
                                        <p:tav tm="0">
                                          <p:val>
                                            <p:strVal val="#ppt_x"/>
                                          </p:val>
                                        </p:tav>
                                        <p:tav tm="100000">
                                          <p:val>
                                            <p:strVal val="#ppt_x"/>
                                          </p:val>
                                        </p:tav>
                                      </p:tavLst>
                                    </p:anim>
                                    <p:anim calcmode="lin" valueType="num">
                                      <p:cBhvr>
                                        <p:cTn id="10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fade">
                                      <p:cBhvr>
                                        <p:cTn id="106" dur="1000"/>
                                        <p:tgtEl>
                                          <p:spTgt spid="58"/>
                                        </p:tgtEl>
                                      </p:cBhvr>
                                    </p:animEffect>
                                    <p:anim calcmode="lin" valueType="num">
                                      <p:cBhvr>
                                        <p:cTn id="107" dur="1000" fill="hold"/>
                                        <p:tgtEl>
                                          <p:spTgt spid="58"/>
                                        </p:tgtEl>
                                        <p:attrNameLst>
                                          <p:attrName>ppt_x</p:attrName>
                                        </p:attrNameLst>
                                      </p:cBhvr>
                                      <p:tavLst>
                                        <p:tav tm="0">
                                          <p:val>
                                            <p:strVal val="#ppt_x"/>
                                          </p:val>
                                        </p:tav>
                                        <p:tav tm="100000">
                                          <p:val>
                                            <p:strVal val="#ppt_x"/>
                                          </p:val>
                                        </p:tav>
                                      </p:tavLst>
                                    </p:anim>
                                    <p:anim calcmode="lin" valueType="num">
                                      <p:cBhvr>
                                        <p:cTn id="108" dur="1000" fill="hold"/>
                                        <p:tgtEl>
                                          <p:spTgt spid="58"/>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47"/>
                                        </p:tgtEl>
                                        <p:attrNameLst>
                                          <p:attrName>style.visibility</p:attrName>
                                        </p:attrNameLst>
                                      </p:cBhvr>
                                      <p:to>
                                        <p:strVal val="visible"/>
                                      </p:to>
                                    </p:set>
                                    <p:animEffect transition="in" filter="fade">
                                      <p:cBhvr>
                                        <p:cTn id="116" dur="1000"/>
                                        <p:tgtEl>
                                          <p:spTgt spid="47"/>
                                        </p:tgtEl>
                                      </p:cBhvr>
                                    </p:animEffect>
                                    <p:anim calcmode="lin" valueType="num">
                                      <p:cBhvr>
                                        <p:cTn id="117" dur="1000" fill="hold"/>
                                        <p:tgtEl>
                                          <p:spTgt spid="47"/>
                                        </p:tgtEl>
                                        <p:attrNameLst>
                                          <p:attrName>ppt_x</p:attrName>
                                        </p:attrNameLst>
                                      </p:cBhvr>
                                      <p:tavLst>
                                        <p:tav tm="0">
                                          <p:val>
                                            <p:strVal val="#ppt_x"/>
                                          </p:val>
                                        </p:tav>
                                        <p:tav tm="100000">
                                          <p:val>
                                            <p:strVal val="#ppt_x"/>
                                          </p:val>
                                        </p:tav>
                                      </p:tavLst>
                                    </p:anim>
                                    <p:anim calcmode="lin" valueType="num">
                                      <p:cBhvr>
                                        <p:cTn id="118"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nodeType="click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1000"/>
                                        <p:tgtEl>
                                          <p:spTgt spid="49"/>
                                        </p:tgtEl>
                                      </p:cBhvr>
                                    </p:animEffect>
                                    <p:anim calcmode="lin" valueType="num">
                                      <p:cBhvr>
                                        <p:cTn id="124" dur="1000" fill="hold"/>
                                        <p:tgtEl>
                                          <p:spTgt spid="49"/>
                                        </p:tgtEl>
                                        <p:attrNameLst>
                                          <p:attrName>ppt_x</p:attrName>
                                        </p:attrNameLst>
                                      </p:cBhvr>
                                      <p:tavLst>
                                        <p:tav tm="0">
                                          <p:val>
                                            <p:strVal val="#ppt_x"/>
                                          </p:val>
                                        </p:tav>
                                        <p:tav tm="100000">
                                          <p:val>
                                            <p:strVal val="#ppt_x"/>
                                          </p:val>
                                        </p:tav>
                                      </p:tavLst>
                                    </p:anim>
                                    <p:anim calcmode="lin" valueType="num">
                                      <p:cBhvr>
                                        <p:cTn id="125" dur="1000" fill="hold"/>
                                        <p:tgtEl>
                                          <p:spTgt spid="49"/>
                                        </p:tgtEl>
                                        <p:attrNameLst>
                                          <p:attrName>ppt_y</p:attrName>
                                        </p:attrNameLst>
                                      </p:cBhvr>
                                      <p:tavLst>
                                        <p:tav tm="0">
                                          <p:val>
                                            <p:strVal val="#ppt_y+.1"/>
                                          </p:val>
                                        </p:tav>
                                        <p:tav tm="100000">
                                          <p:val>
                                            <p:strVal val="#ppt_y"/>
                                          </p:val>
                                        </p:tav>
                                      </p:tavLst>
                                    </p:anim>
                                  </p:childTnLst>
                                </p:cTn>
                              </p:par>
                              <p:par>
                                <p:cTn id="126" presetID="42" presetClass="entr" presetSubtype="0" fill="hold" nodeType="withEffect">
                                  <p:stCondLst>
                                    <p:cond delay="0"/>
                                  </p:stCondLst>
                                  <p:childTnLst>
                                    <p:set>
                                      <p:cBhvr>
                                        <p:cTn id="127" dur="1" fill="hold">
                                          <p:stCondLst>
                                            <p:cond delay="0"/>
                                          </p:stCondLst>
                                        </p:cTn>
                                        <p:tgtEl>
                                          <p:spTgt spid="51"/>
                                        </p:tgtEl>
                                        <p:attrNameLst>
                                          <p:attrName>style.visibility</p:attrName>
                                        </p:attrNameLst>
                                      </p:cBhvr>
                                      <p:to>
                                        <p:strVal val="visible"/>
                                      </p:to>
                                    </p:set>
                                    <p:animEffect transition="in" filter="fade">
                                      <p:cBhvr>
                                        <p:cTn id="128" dur="1000"/>
                                        <p:tgtEl>
                                          <p:spTgt spid="51"/>
                                        </p:tgtEl>
                                      </p:cBhvr>
                                    </p:animEffect>
                                    <p:anim calcmode="lin" valueType="num">
                                      <p:cBhvr>
                                        <p:cTn id="129" dur="1000" fill="hold"/>
                                        <p:tgtEl>
                                          <p:spTgt spid="51"/>
                                        </p:tgtEl>
                                        <p:attrNameLst>
                                          <p:attrName>ppt_x</p:attrName>
                                        </p:attrNameLst>
                                      </p:cBhvr>
                                      <p:tavLst>
                                        <p:tav tm="0">
                                          <p:val>
                                            <p:strVal val="#ppt_x"/>
                                          </p:val>
                                        </p:tav>
                                        <p:tav tm="100000">
                                          <p:val>
                                            <p:strVal val="#ppt_x"/>
                                          </p:val>
                                        </p:tav>
                                      </p:tavLst>
                                    </p:anim>
                                    <p:anim calcmode="lin" valueType="num">
                                      <p:cBhvr>
                                        <p:cTn id="130" dur="1000" fill="hold"/>
                                        <p:tgtEl>
                                          <p:spTgt spid="51"/>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52"/>
                                        </p:tgtEl>
                                        <p:attrNameLst>
                                          <p:attrName>style.visibility</p:attrName>
                                        </p:attrNameLst>
                                      </p:cBhvr>
                                      <p:to>
                                        <p:strVal val="visible"/>
                                      </p:to>
                                    </p:set>
                                    <p:animEffect transition="in" filter="fade">
                                      <p:cBhvr>
                                        <p:cTn id="133" dur="1000"/>
                                        <p:tgtEl>
                                          <p:spTgt spid="52"/>
                                        </p:tgtEl>
                                      </p:cBhvr>
                                    </p:animEffect>
                                    <p:anim calcmode="lin" valueType="num">
                                      <p:cBhvr>
                                        <p:cTn id="134" dur="1000" fill="hold"/>
                                        <p:tgtEl>
                                          <p:spTgt spid="52"/>
                                        </p:tgtEl>
                                        <p:attrNameLst>
                                          <p:attrName>ppt_x</p:attrName>
                                        </p:attrNameLst>
                                      </p:cBhvr>
                                      <p:tavLst>
                                        <p:tav tm="0">
                                          <p:val>
                                            <p:strVal val="#ppt_x"/>
                                          </p:val>
                                        </p:tav>
                                        <p:tav tm="100000">
                                          <p:val>
                                            <p:strVal val="#ppt_x"/>
                                          </p:val>
                                        </p:tav>
                                      </p:tavLst>
                                    </p:anim>
                                    <p:anim calcmode="lin" valueType="num">
                                      <p:cBhvr>
                                        <p:cTn id="135" dur="1000" fill="hold"/>
                                        <p:tgtEl>
                                          <p:spTgt spid="52"/>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64"/>
                                        </p:tgtEl>
                                        <p:attrNameLst>
                                          <p:attrName>style.visibility</p:attrName>
                                        </p:attrNameLst>
                                      </p:cBhvr>
                                      <p:to>
                                        <p:strVal val="visible"/>
                                      </p:to>
                                    </p:set>
                                    <p:animEffect transition="in" filter="fade">
                                      <p:cBhvr>
                                        <p:cTn id="138" dur="1000"/>
                                        <p:tgtEl>
                                          <p:spTgt spid="64"/>
                                        </p:tgtEl>
                                      </p:cBhvr>
                                    </p:animEffect>
                                    <p:anim calcmode="lin" valueType="num">
                                      <p:cBhvr>
                                        <p:cTn id="139" dur="1000" fill="hold"/>
                                        <p:tgtEl>
                                          <p:spTgt spid="64"/>
                                        </p:tgtEl>
                                        <p:attrNameLst>
                                          <p:attrName>ppt_x</p:attrName>
                                        </p:attrNameLst>
                                      </p:cBhvr>
                                      <p:tavLst>
                                        <p:tav tm="0">
                                          <p:val>
                                            <p:strVal val="#ppt_x"/>
                                          </p:val>
                                        </p:tav>
                                        <p:tav tm="100000">
                                          <p:val>
                                            <p:strVal val="#ppt_x"/>
                                          </p:val>
                                        </p:tav>
                                      </p:tavLst>
                                    </p:anim>
                                    <p:anim calcmode="lin" valueType="num">
                                      <p:cBhvr>
                                        <p:cTn id="140"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7" presetClass="entr" presetSubtype="0" fill="hold" grpId="0" nodeType="clickEffect">
                                  <p:stCondLst>
                                    <p:cond delay="0"/>
                                  </p:stCondLst>
                                  <p:childTnLst>
                                    <p:set>
                                      <p:cBhvr>
                                        <p:cTn id="144" dur="1" fill="hold">
                                          <p:stCondLst>
                                            <p:cond delay="0"/>
                                          </p:stCondLst>
                                        </p:cTn>
                                        <p:tgtEl>
                                          <p:spTgt spid="59"/>
                                        </p:tgtEl>
                                        <p:attrNameLst>
                                          <p:attrName>style.visibility</p:attrName>
                                        </p:attrNameLst>
                                      </p:cBhvr>
                                      <p:to>
                                        <p:strVal val="visible"/>
                                      </p:to>
                                    </p:set>
                                    <p:animEffect transition="in" filter="fade">
                                      <p:cBhvr>
                                        <p:cTn id="145" dur="1000"/>
                                        <p:tgtEl>
                                          <p:spTgt spid="59"/>
                                        </p:tgtEl>
                                      </p:cBhvr>
                                    </p:animEffect>
                                    <p:anim calcmode="lin" valueType="num">
                                      <p:cBhvr>
                                        <p:cTn id="146" dur="1000" fill="hold"/>
                                        <p:tgtEl>
                                          <p:spTgt spid="59"/>
                                        </p:tgtEl>
                                        <p:attrNameLst>
                                          <p:attrName>ppt_x</p:attrName>
                                        </p:attrNameLst>
                                      </p:cBhvr>
                                      <p:tavLst>
                                        <p:tav tm="0">
                                          <p:val>
                                            <p:strVal val="#ppt_x"/>
                                          </p:val>
                                        </p:tav>
                                        <p:tav tm="100000">
                                          <p:val>
                                            <p:strVal val="#ppt_x"/>
                                          </p:val>
                                        </p:tav>
                                      </p:tavLst>
                                    </p:anim>
                                    <p:anim calcmode="lin" valueType="num">
                                      <p:cBhvr>
                                        <p:cTn id="147" dur="1000" fill="hold"/>
                                        <p:tgtEl>
                                          <p:spTgt spid="59"/>
                                        </p:tgtEl>
                                        <p:attrNameLst>
                                          <p:attrName>ppt_y</p:attrName>
                                        </p:attrNameLst>
                                      </p:cBhvr>
                                      <p:tavLst>
                                        <p:tav tm="0">
                                          <p:val>
                                            <p:strVal val="#ppt_y-.1"/>
                                          </p:val>
                                        </p:tav>
                                        <p:tav tm="100000">
                                          <p:val>
                                            <p:strVal val="#ppt_y"/>
                                          </p:val>
                                        </p:tav>
                                      </p:tavLst>
                                    </p:anim>
                                  </p:childTnLst>
                                </p:cTn>
                              </p:par>
                              <p:par>
                                <p:cTn id="148" presetID="47" presetClass="entr" presetSubtype="0" fill="hold" grpId="0" nodeType="withEffect">
                                  <p:stCondLst>
                                    <p:cond delay="0"/>
                                  </p:stCondLst>
                                  <p:childTnLst>
                                    <p:set>
                                      <p:cBhvr>
                                        <p:cTn id="149" dur="1" fill="hold">
                                          <p:stCondLst>
                                            <p:cond delay="0"/>
                                          </p:stCondLst>
                                        </p:cTn>
                                        <p:tgtEl>
                                          <p:spTgt spid="54"/>
                                        </p:tgtEl>
                                        <p:attrNameLst>
                                          <p:attrName>style.visibility</p:attrName>
                                        </p:attrNameLst>
                                      </p:cBhvr>
                                      <p:to>
                                        <p:strVal val="visible"/>
                                      </p:to>
                                    </p:set>
                                    <p:animEffect transition="in" filter="fade">
                                      <p:cBhvr>
                                        <p:cTn id="150" dur="1000"/>
                                        <p:tgtEl>
                                          <p:spTgt spid="54"/>
                                        </p:tgtEl>
                                      </p:cBhvr>
                                    </p:animEffect>
                                    <p:anim calcmode="lin" valueType="num">
                                      <p:cBhvr>
                                        <p:cTn id="151" dur="1000" fill="hold"/>
                                        <p:tgtEl>
                                          <p:spTgt spid="54"/>
                                        </p:tgtEl>
                                        <p:attrNameLst>
                                          <p:attrName>ppt_x</p:attrName>
                                        </p:attrNameLst>
                                      </p:cBhvr>
                                      <p:tavLst>
                                        <p:tav tm="0">
                                          <p:val>
                                            <p:strVal val="#ppt_x"/>
                                          </p:val>
                                        </p:tav>
                                        <p:tav tm="100000">
                                          <p:val>
                                            <p:strVal val="#ppt_x"/>
                                          </p:val>
                                        </p:tav>
                                      </p:tavLst>
                                    </p:anim>
                                    <p:anim calcmode="lin" valueType="num">
                                      <p:cBhvr>
                                        <p:cTn id="15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4" grpId="0"/>
      <p:bldP spid="46" grpId="0"/>
      <p:bldP spid="48" grpId="0"/>
      <p:bldP spid="50" grpId="0"/>
      <p:bldP spid="52" grpId="0"/>
      <p:bldP spid="54" grpId="0"/>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1247</Words>
  <Application>Microsoft Office PowerPoint</Application>
  <PresentationFormat>Presentación en pantalla (16:9)</PresentationFormat>
  <Paragraphs>100</Paragraphs>
  <Slides>9</Slides>
  <Notes>5</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II Edición Premios DEC</vt:lpstr>
      <vt:lpstr>Presentación de PowerPoint</vt:lpstr>
      <vt:lpstr>Presentación de PowerPoint</vt:lpstr>
      <vt:lpstr>CLIENTE DIGITAL_EN QUÉ CONSISTE</vt:lpstr>
      <vt:lpstr>CLIENTE DIGITAL_CÓMO FUNCIONA</vt:lpstr>
      <vt:lpstr>CLIENTE DIGITAL_FUNCIONALIDADES DEL CLIENTE</vt:lpstr>
      <vt:lpstr>CLIENTE DIGITAL_FUNCIONALIDADES DE LA COMPAÑÍA</vt:lpstr>
      <vt:lpstr>CLIENTE DIGITAL_PROPUESTA DE VALOR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Primera Edición Premios DEC</dc:title>
  <dc:creator>Mar Garcia Ruiz</dc:creator>
  <cp:lastModifiedBy>Nanes</cp:lastModifiedBy>
  <cp:revision>163</cp:revision>
  <dcterms:created xsi:type="dcterms:W3CDTF">2014-06-18T07:19:20Z</dcterms:created>
  <dcterms:modified xsi:type="dcterms:W3CDTF">2015-09-25T08:37:03Z</dcterms:modified>
</cp:coreProperties>
</file>