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1" r:id="rId2"/>
    <p:sldId id="352" r:id="rId3"/>
    <p:sldId id="330" r:id="rId4"/>
    <p:sldId id="257" r:id="rId5"/>
    <p:sldId id="344" r:id="rId6"/>
    <p:sldId id="308" r:id="rId7"/>
    <p:sldId id="307" r:id="rId8"/>
    <p:sldId id="342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818"/>
    <a:srgbClr val="45A2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51" autoAdjust="0"/>
    <p:restoredTop sz="50000"/>
  </p:normalViewPr>
  <p:slideViewPr>
    <p:cSldViewPr snapToGrid="0">
      <p:cViewPr varScale="1">
        <p:scale>
          <a:sx n="85" d="100"/>
          <a:sy n="85" d="100"/>
        </p:scale>
        <p:origin x="86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 Normal" charset="0"/>
              </a:defRPr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 Normal" charset="0"/>
              </a:defRPr>
            </a:lvl1pPr>
          </a:lstStyle>
          <a:p>
            <a:fld id="{0A062B44-26D6-4540-95EF-71DE7E7EFF2F}" type="datetimeFigureOut">
              <a:rPr lang="es-ES_tradnl" smtClean="0"/>
              <a:pPr/>
              <a:t>13/11/2019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 Normal" charset="0"/>
              </a:defRPr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 Normal" charset="0"/>
              </a:defRPr>
            </a:lvl1pPr>
          </a:lstStyle>
          <a:p>
            <a:fld id="{8DCE15D2-2436-5D41-A23C-DDF90E24BB0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7627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 Norm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32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16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66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2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1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62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34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154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29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69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458F-8D1A-45F0-AD94-9676E77466EA}" type="datetimeFigureOut">
              <a:rPr lang="es-ES" smtClean="0"/>
              <a:t>13/11/2019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4BF5-7BFF-4EE3-A054-70A610964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1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 Normal" charset="0"/>
              </a:defRPr>
            </a:lvl1pPr>
          </a:lstStyle>
          <a:p>
            <a:fld id="{783E458F-8D1A-45F0-AD94-9676E77466EA}" type="datetimeFigureOut">
              <a:rPr lang="es-ES" smtClean="0"/>
              <a:pPr/>
              <a:t>13/11/2019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 Normal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 Normal" charset="0"/>
              </a:defRPr>
            </a:lvl1pPr>
          </a:lstStyle>
          <a:p>
            <a:fld id="{36B94BF5-7BFF-4EE3-A054-70A610964D12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053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Verdana Norm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Norm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Norm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Norm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Norm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Norm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351" b="9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aralelogramo 6"/>
          <p:cNvSpPr/>
          <p:nvPr/>
        </p:nvSpPr>
        <p:spPr>
          <a:xfrm>
            <a:off x="2680675" y="-2366962"/>
            <a:ext cx="5151081" cy="852230"/>
          </a:xfrm>
          <a:prstGeom prst="parallelogram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Plantilla inscripción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55307" y="2315168"/>
            <a:ext cx="908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spc="300" dirty="0">
                <a:solidFill>
                  <a:schemeClr val="bg1"/>
                </a:solidFill>
                <a:latin typeface="Verdana Regular"/>
                <a:ea typeface="League Gothic" charset="0"/>
                <a:cs typeface="League Gothic" charset="0"/>
              </a:rPr>
              <a:t>EJEMPLO FICHA EMPRESA</a:t>
            </a:r>
            <a:endParaRPr lang="es-ES_tradnl" sz="4800" spc="300" dirty="0">
              <a:solidFill>
                <a:schemeClr val="bg1"/>
              </a:solidFill>
              <a:latin typeface="Verdana Regular"/>
              <a:ea typeface="League Gothic" charset="0"/>
              <a:cs typeface="League Gothic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4" y="103413"/>
            <a:ext cx="2522831" cy="13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elogramo 7"/>
          <p:cNvSpPr/>
          <p:nvPr/>
        </p:nvSpPr>
        <p:spPr>
          <a:xfrm>
            <a:off x="-191386" y="520909"/>
            <a:ext cx="3136605" cy="723100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600" dirty="0">
                <a:latin typeface="Verdana Regular"/>
                <a:ea typeface="League Gothic" charset="0"/>
                <a:cs typeface="League Gothic" charset="0"/>
              </a:rPr>
              <a:t>¿</a:t>
            </a:r>
            <a:r>
              <a:rPr lang="es-ES_tradnl" sz="3600" dirty="0" err="1">
                <a:latin typeface="Verdana Regular"/>
                <a:ea typeface="League Gothic" charset="0"/>
                <a:cs typeface="League Gothic" charset="0"/>
              </a:rPr>
              <a:t>Qu</a:t>
            </a:r>
            <a:r>
              <a:rPr lang="es-ES" sz="3600" dirty="0">
                <a:latin typeface="Verdana Regular"/>
                <a:ea typeface="League Gothic" charset="0"/>
                <a:cs typeface="League Gothic" charset="0"/>
              </a:rPr>
              <a:t>é es?</a:t>
            </a:r>
            <a:endParaRPr lang="es-ES_tradnl" sz="3600" dirty="0">
              <a:latin typeface="Verdana Regular"/>
              <a:ea typeface="League Gothic" charset="0"/>
              <a:cs typeface="League Gothic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0151" y="1927346"/>
            <a:ext cx="71216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n w="22860">
                  <a:noFill/>
                </a:ln>
                <a:solidFill>
                  <a:schemeClr val="bg1"/>
                </a:solidFill>
                <a:latin typeface="Verdana Negrita" charset="0"/>
                <a:ea typeface="Verdana Negrita" charset="0"/>
                <a:cs typeface="Verdana Negrita" charset="0"/>
              </a:rPr>
              <a:t>DEC Selección </a:t>
            </a:r>
            <a:r>
              <a:rPr lang="es-ES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es un proceso de evaluación, selección y divulgación de las mejores metodologías de Experiencia de Cliente del mercado que la Asociación DEC lanza para ofrecer un sello de calidad a aquellas que:</a:t>
            </a:r>
          </a:p>
          <a:p>
            <a:pPr algn="just"/>
            <a:endParaRPr lang="es-ES" dirty="0">
              <a:ln w="22860">
                <a:noFill/>
              </a:ln>
              <a:solidFill>
                <a:schemeClr val="bg1"/>
              </a:solidFill>
              <a:latin typeface="Verdana Normal" charset="0"/>
              <a:ea typeface="Verdana Normal" charset="0"/>
              <a:cs typeface="Verdana Norm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Hayan probado valor y utilidad en diferentes mercados y sectores.</a:t>
            </a:r>
          </a:p>
          <a:p>
            <a:pPr marL="285750" indent="-285750" algn="just">
              <a:buFont typeface="Arial" charset="0"/>
              <a:buChar char="•"/>
            </a:pPr>
            <a:endParaRPr lang="es-ES" dirty="0">
              <a:ln w="22860">
                <a:noFill/>
              </a:ln>
              <a:solidFill>
                <a:schemeClr val="bg1"/>
              </a:solidFill>
              <a:latin typeface="Verdana Normal" charset="0"/>
              <a:ea typeface="Verdana Normal" charset="0"/>
              <a:cs typeface="Verdana Norm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Faciliten el desarrollo de una Experiencia de Cliente homogénea, diferencial y rentable.</a:t>
            </a:r>
          </a:p>
          <a:p>
            <a:pPr algn="just"/>
            <a:endParaRPr lang="es-ES" dirty="0">
              <a:ln w="22860">
                <a:noFill/>
              </a:ln>
              <a:solidFill>
                <a:schemeClr val="bg1"/>
              </a:solidFill>
              <a:latin typeface="Verdana Normal" charset="0"/>
              <a:ea typeface="Verdana Normal" charset="0"/>
              <a:cs typeface="Verdana Normal" charset="0"/>
            </a:endParaRPr>
          </a:p>
          <a:p>
            <a:pPr algn="just"/>
            <a:r>
              <a:rPr lang="es-ES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El proceso de 2017 se llevó a cabo con un gran éxito de participación y las metodologías seleccionadas obtuvieron el sello distintivo que les da a conocer en el mercado a través de un plan de divulgación promovido por DEC.</a:t>
            </a:r>
          </a:p>
        </p:txBody>
      </p:sp>
    </p:spTree>
    <p:extLst>
      <p:ext uri="{BB962C8B-B14F-4D97-AF65-F5344CB8AC3E}">
        <p14:creationId xmlns:p14="http://schemas.microsoft.com/office/powerpoint/2010/main" val="25346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elogramo 7"/>
          <p:cNvSpPr/>
          <p:nvPr/>
        </p:nvSpPr>
        <p:spPr>
          <a:xfrm>
            <a:off x="-191386" y="520909"/>
            <a:ext cx="4140816" cy="723100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dirty="0">
                <a:latin typeface="Verdana Regular"/>
                <a:ea typeface="League Gothic" charset="0"/>
                <a:cs typeface="League Gothic" charset="0"/>
              </a:rPr>
              <a:t>Instrucciones</a:t>
            </a:r>
            <a:endParaRPr lang="es-ES_tradnl" sz="3600" dirty="0">
              <a:latin typeface="Verdana Regular"/>
              <a:ea typeface="League Gothic" charset="0"/>
              <a:cs typeface="League Gothic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1599" y="1543505"/>
            <a:ext cx="819862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Las propuestas se enviarán por correo a las oficinas de DEC en 2 sobres lacrados o sellados. El primero tendrá la información de la empresa, el contacto y el nombre de las metodologías presentadas y un nombre de pseudónimo como autor. </a:t>
            </a:r>
          </a:p>
          <a:p>
            <a:endParaRPr lang="es-ES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En el otro vendrá toda la información con cada propuesta para su valoración donde se incluirá el 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pseudónimo del autor y no incluirá ningún tipo de </a:t>
            </a:r>
            <a:r>
              <a:rPr lang="es-ES" sz="13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branding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o color que pueda inducir a identificar a la compañía autora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endParaRPr lang="es-ES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Este segundo sobre debe incluir 10 copias en papel de la “propuesta de metodología y credenciales” claramente numeradas</a:t>
            </a:r>
            <a:r>
              <a:rPr lang="es-ES" sz="13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endParaRPr lang="es-ES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/>
            <a:r>
              <a:rPr lang="es-ES" sz="1300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Solicitud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Antes del 31 de enero 2020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  <a:p>
            <a:pPr lvl="0"/>
            <a:endParaRPr lang="es-ES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Solicitamos 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antes del 31 de enero 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los datos de contacto de al menos dos empresas donde haya sido implantada la metodología. </a:t>
            </a:r>
            <a:endParaRPr lang="es-ES_tradnl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/>
            <a:endParaRPr lang="es-ES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/>
            <a:endParaRPr lang="es-ES_tradnl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/>
            <a:r>
              <a:rPr lang="es-ES" sz="1300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Presentación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Antes del 10 de marzo 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toda la documentación de los participantes deberá haber sido </a:t>
            </a:r>
            <a:r>
              <a:rPr lang="es-ES" sz="13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recepcionada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en las oficinas de DEC</a:t>
            </a:r>
          </a:p>
          <a:p>
            <a:pPr lvl="0"/>
            <a:endParaRPr lang="es-ES_tradnl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0"/>
            <a:r>
              <a:rPr lang="es-ES" sz="1300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Evaluación.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" sz="13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Antes del 15 de abril </a:t>
            </a:r>
            <a:r>
              <a:rPr lang="es-ES" sz="13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DEC obtendrá por parte del jurado las metodologías que obtendrán el sello de DEC Selección.</a:t>
            </a:r>
            <a:endParaRPr lang="es-ES_tradnl" sz="13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4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aralelogramo 6"/>
          <p:cNvSpPr/>
          <p:nvPr/>
        </p:nvSpPr>
        <p:spPr>
          <a:xfrm>
            <a:off x="-191386" y="520909"/>
            <a:ext cx="3136605" cy="723100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600" dirty="0">
                <a:latin typeface="Verdana Regular"/>
                <a:ea typeface="League Gothic" charset="0"/>
                <a:cs typeface="League Gothic" charset="0"/>
              </a:rPr>
              <a:t>Ficha</a:t>
            </a:r>
          </a:p>
        </p:txBody>
      </p:sp>
      <p:sp>
        <p:nvSpPr>
          <p:cNvPr id="8" name="Paralelogramo 7"/>
          <p:cNvSpPr/>
          <p:nvPr/>
        </p:nvSpPr>
        <p:spPr>
          <a:xfrm>
            <a:off x="622801" y="2574029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Pseudónimo: </a:t>
            </a:r>
            <a:r>
              <a:rPr lang="es-ES" sz="160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Mickey Mouse</a:t>
            </a:r>
            <a:endParaRPr lang="es-ES" sz="1600" dirty="0">
              <a:ln w="22860">
                <a:noFill/>
              </a:ln>
              <a:solidFill>
                <a:schemeClr val="bg1"/>
              </a:solidFill>
              <a:latin typeface="Verdana Normal" charset="0"/>
              <a:ea typeface="Verdana Normal" charset="0"/>
              <a:cs typeface="Verdana Normal" charset="0"/>
            </a:endParaRPr>
          </a:p>
        </p:txBody>
      </p:sp>
      <p:sp>
        <p:nvSpPr>
          <p:cNvPr id="9" name="Paralelogramo 8"/>
          <p:cNvSpPr/>
          <p:nvPr/>
        </p:nvSpPr>
        <p:spPr>
          <a:xfrm>
            <a:off x="622801" y="3220790"/>
            <a:ext cx="7264086" cy="607880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Domicilio social: Avenida XXXX, edificio X, CP XXXXX, Madrid</a:t>
            </a:r>
          </a:p>
        </p:txBody>
      </p:sp>
      <p:sp>
        <p:nvSpPr>
          <p:cNvPr id="10" name="Paralelogramo 9"/>
          <p:cNvSpPr/>
          <p:nvPr/>
        </p:nvSpPr>
        <p:spPr>
          <a:xfrm>
            <a:off x="622801" y="4000692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CIF: </a:t>
            </a:r>
            <a:r>
              <a:rPr lang="mr-IN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A-</a:t>
            </a:r>
            <a:r>
              <a:rPr lang="en-IE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11111111</a:t>
            </a:r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 </a:t>
            </a:r>
          </a:p>
        </p:txBody>
      </p:sp>
      <p:sp>
        <p:nvSpPr>
          <p:cNvPr id="11" name="Paralelogramo 10"/>
          <p:cNvSpPr/>
          <p:nvPr/>
        </p:nvSpPr>
        <p:spPr>
          <a:xfrm>
            <a:off x="622801" y="4636821"/>
            <a:ext cx="7264086" cy="650149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Persona de contacto: XXXX, XXXX de IZO España</a:t>
            </a:r>
          </a:p>
        </p:txBody>
      </p:sp>
      <p:sp>
        <p:nvSpPr>
          <p:cNvPr id="13" name="Paralelogramo 12"/>
          <p:cNvSpPr/>
          <p:nvPr/>
        </p:nvSpPr>
        <p:spPr>
          <a:xfrm>
            <a:off x="622801" y="1923751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Nombre: IZO, </a:t>
            </a:r>
            <a:r>
              <a:rPr lang="es-ES" sz="1600" dirty="0" err="1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The</a:t>
            </a:r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 </a:t>
            </a:r>
            <a:r>
              <a:rPr lang="es-ES" sz="1600" dirty="0" err="1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Experience</a:t>
            </a:r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 </a:t>
            </a:r>
            <a:r>
              <a:rPr lang="es-ES" sz="1600" dirty="0" err="1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Design</a:t>
            </a:r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 Company</a:t>
            </a:r>
          </a:p>
        </p:txBody>
      </p:sp>
    </p:spTree>
    <p:extLst>
      <p:ext uri="{BB962C8B-B14F-4D97-AF65-F5344CB8AC3E}">
        <p14:creationId xmlns:p14="http://schemas.microsoft.com/office/powerpoint/2010/main" val="28322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aralelogramo 6"/>
          <p:cNvSpPr/>
          <p:nvPr/>
        </p:nvSpPr>
        <p:spPr>
          <a:xfrm>
            <a:off x="-191386" y="520909"/>
            <a:ext cx="3136605" cy="723100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600" dirty="0">
                <a:latin typeface="Verdana Regular"/>
                <a:ea typeface="League Gothic" charset="0"/>
                <a:cs typeface="League Gothic" charset="0"/>
              </a:rPr>
              <a:t>Ficha</a:t>
            </a:r>
          </a:p>
        </p:txBody>
      </p:sp>
      <p:sp>
        <p:nvSpPr>
          <p:cNvPr id="14" name="Paralelogramo 13"/>
          <p:cNvSpPr/>
          <p:nvPr/>
        </p:nvSpPr>
        <p:spPr>
          <a:xfrm>
            <a:off x="521933" y="2141277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Nº de metodologías presentadas (Max 4): 1</a:t>
            </a:r>
          </a:p>
        </p:txBody>
      </p:sp>
      <p:sp>
        <p:nvSpPr>
          <p:cNvPr id="15" name="Paralelogramo 14"/>
          <p:cNvSpPr/>
          <p:nvPr/>
        </p:nvSpPr>
        <p:spPr>
          <a:xfrm>
            <a:off x="521933" y="2757914"/>
            <a:ext cx="7264086" cy="920951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Nombre metodología 1: </a:t>
            </a:r>
            <a:r>
              <a:rPr lang="es-ES_tradnl" sz="14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Segmentación de clientes para la Gestión Experiencial en base a arquetipos/comportamientos </a:t>
            </a:r>
          </a:p>
        </p:txBody>
      </p:sp>
      <p:sp>
        <p:nvSpPr>
          <p:cNvPr id="16" name="Paralelogramo 15"/>
          <p:cNvSpPr/>
          <p:nvPr/>
        </p:nvSpPr>
        <p:spPr>
          <a:xfrm>
            <a:off x="521933" y="3924358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Nombre metodología 2:</a:t>
            </a:r>
          </a:p>
        </p:txBody>
      </p:sp>
      <p:sp>
        <p:nvSpPr>
          <p:cNvPr id="17" name="Paralelogramo 16"/>
          <p:cNvSpPr/>
          <p:nvPr/>
        </p:nvSpPr>
        <p:spPr>
          <a:xfrm>
            <a:off x="7878322" y="2757914"/>
            <a:ext cx="3849387" cy="920951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Onda Cliente: </a:t>
            </a:r>
            <a:r>
              <a:rPr lang="es-ES" sz="14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Interacciones. Segmentación de clientes en base a arquetipos</a:t>
            </a:r>
          </a:p>
        </p:txBody>
      </p:sp>
      <p:sp>
        <p:nvSpPr>
          <p:cNvPr id="18" name="Paralelogramo 17"/>
          <p:cNvSpPr/>
          <p:nvPr/>
        </p:nvSpPr>
        <p:spPr>
          <a:xfrm>
            <a:off x="7878322" y="3924358"/>
            <a:ext cx="3849387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Onda Cliente:</a:t>
            </a:r>
          </a:p>
        </p:txBody>
      </p:sp>
      <p:sp>
        <p:nvSpPr>
          <p:cNvPr id="19" name="Paralelogramo 18"/>
          <p:cNvSpPr/>
          <p:nvPr/>
        </p:nvSpPr>
        <p:spPr>
          <a:xfrm>
            <a:off x="521933" y="4551248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Nombre metodología 3:</a:t>
            </a:r>
          </a:p>
        </p:txBody>
      </p:sp>
      <p:sp>
        <p:nvSpPr>
          <p:cNvPr id="20" name="Paralelogramo 19"/>
          <p:cNvSpPr/>
          <p:nvPr/>
        </p:nvSpPr>
        <p:spPr>
          <a:xfrm>
            <a:off x="521933" y="5164797"/>
            <a:ext cx="7264086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Nombre metodología 4:</a:t>
            </a:r>
          </a:p>
        </p:txBody>
      </p:sp>
      <p:sp>
        <p:nvSpPr>
          <p:cNvPr id="21" name="Paralelogramo 20"/>
          <p:cNvSpPr/>
          <p:nvPr/>
        </p:nvSpPr>
        <p:spPr>
          <a:xfrm>
            <a:off x="7878322" y="4551248"/>
            <a:ext cx="3849387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Onda Cliente:</a:t>
            </a:r>
          </a:p>
        </p:txBody>
      </p:sp>
      <p:sp>
        <p:nvSpPr>
          <p:cNvPr id="22" name="Paralelogramo 21"/>
          <p:cNvSpPr/>
          <p:nvPr/>
        </p:nvSpPr>
        <p:spPr>
          <a:xfrm>
            <a:off x="7878322" y="5164797"/>
            <a:ext cx="3849387" cy="465733"/>
          </a:xfrm>
          <a:prstGeom prst="parallelogram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Onda Cliente:</a:t>
            </a:r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2974" y="3044279"/>
            <a:ext cx="7375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Verdana Regular"/>
                <a:ea typeface="League Gothic" charset="0"/>
                <a:cs typeface="League Gothic" charset="0"/>
              </a:rPr>
              <a:t>Datos generales de la empresa</a:t>
            </a:r>
            <a:endParaRPr lang="es-ES_tradnl" sz="3600" dirty="0">
              <a:solidFill>
                <a:schemeClr val="bg1"/>
              </a:solidFill>
              <a:latin typeface="Verdana Regular"/>
              <a:ea typeface="League Gothic" charset="0"/>
              <a:cs typeface="League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0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7857" t="4517" b="5376"/>
          <a:stretch/>
        </p:blipFill>
        <p:spPr>
          <a:xfrm>
            <a:off x="0" y="-1"/>
            <a:ext cx="3666594" cy="68584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2542108" cy="7054383"/>
          </a:xfrm>
          <a:prstGeom prst="rect">
            <a:avLst/>
          </a:prstGeom>
        </p:spPr>
      </p:pic>
      <p:sp>
        <p:nvSpPr>
          <p:cNvPr id="7" name="Paralelogramo 6"/>
          <p:cNvSpPr/>
          <p:nvPr/>
        </p:nvSpPr>
        <p:spPr>
          <a:xfrm>
            <a:off x="-191386" y="1633017"/>
            <a:ext cx="3136605" cy="723100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600" dirty="0">
                <a:latin typeface="Verdana Regular"/>
                <a:ea typeface="League Gothic" charset="0"/>
                <a:cs typeface="League Gothic" charset="0"/>
              </a:rPr>
              <a:t>Empresa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75793" y="714039"/>
            <a:ext cx="707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 Normal" charset="0"/>
                <a:ea typeface="Verdana Normal" charset="0"/>
                <a:cs typeface="Verdana Normal" charset="0"/>
              </a:rPr>
              <a:t>Breve descripción de la empresa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3684884" y="3465871"/>
            <a:ext cx="7938073" cy="2805912"/>
            <a:chOff x="266700" y="1866900"/>
            <a:chExt cx="10058400" cy="355539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866900"/>
              <a:ext cx="10058400" cy="268443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4661171"/>
              <a:ext cx="10058400" cy="761124"/>
            </a:xfrm>
            <a:prstGeom prst="rect">
              <a:avLst/>
            </a:prstGeom>
          </p:spPr>
        </p:pic>
      </p:grpSp>
      <p:sp>
        <p:nvSpPr>
          <p:cNvPr id="5" name="Rectángulo 4"/>
          <p:cNvSpPr/>
          <p:nvPr/>
        </p:nvSpPr>
        <p:spPr>
          <a:xfrm>
            <a:off x="4137454" y="1588443"/>
            <a:ext cx="7485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Somos un grupo de profesionales, apasionados por el mundo del cliente y pioneros en las estrategias de Experiencia de Cliente en Iberoamérica. Contribuimos con nuestro trabajo a mejorar la vida de millones de personas, ayudando a las compañías a transformar la experiencia con sus clientes.</a:t>
            </a:r>
          </a:p>
        </p:txBody>
      </p:sp>
    </p:spTree>
    <p:extLst>
      <p:ext uri="{BB962C8B-B14F-4D97-AF65-F5344CB8AC3E}">
        <p14:creationId xmlns:p14="http://schemas.microsoft.com/office/powerpoint/2010/main" val="15780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351" b="9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aralelogramo 6"/>
          <p:cNvSpPr/>
          <p:nvPr/>
        </p:nvSpPr>
        <p:spPr>
          <a:xfrm>
            <a:off x="2680675" y="-2366962"/>
            <a:ext cx="5151081" cy="852230"/>
          </a:xfrm>
          <a:prstGeom prst="parallelogram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n w="22860">
                  <a:noFill/>
                </a:ln>
                <a:solidFill>
                  <a:schemeClr val="bg1"/>
                </a:solidFill>
                <a:latin typeface="Verdana Normal" charset="0"/>
                <a:ea typeface="Verdana Normal" charset="0"/>
                <a:cs typeface="Verdana Normal" charset="0"/>
              </a:rPr>
              <a:t>Plantilla inscripción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4" y="103413"/>
            <a:ext cx="2522831" cy="13892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91598" y="2133511"/>
            <a:ext cx="400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spc="600" dirty="0">
                <a:solidFill>
                  <a:schemeClr val="bg1"/>
                </a:solidFill>
                <a:latin typeface="Verdana Regular"/>
                <a:ea typeface="League Gothic" charset="0"/>
                <a:cs typeface="League Gothic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747083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456</Words>
  <Application>Microsoft Office PowerPoint</Application>
  <PresentationFormat>Panorámica</PresentationFormat>
  <Paragraphs>47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Verdana</vt:lpstr>
      <vt:lpstr>Verdana Negrita</vt:lpstr>
      <vt:lpstr>Verdana Normal</vt:lpstr>
      <vt:lpstr>Verdana 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Miro</dc:creator>
  <cp:lastModifiedBy>Lara Díez</cp:lastModifiedBy>
  <cp:revision>312</cp:revision>
  <dcterms:created xsi:type="dcterms:W3CDTF">2016-10-25T08:32:36Z</dcterms:created>
  <dcterms:modified xsi:type="dcterms:W3CDTF">2019-11-13T14:40:24Z</dcterms:modified>
</cp:coreProperties>
</file>