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91" r:id="rId2"/>
    <p:sldId id="350" r:id="rId3"/>
    <p:sldId id="353" r:id="rId4"/>
    <p:sldId id="344" r:id="rId5"/>
    <p:sldId id="309" r:id="rId6"/>
    <p:sldId id="347" r:id="rId7"/>
    <p:sldId id="348" r:id="rId8"/>
    <p:sldId id="349" r:id="rId9"/>
    <p:sldId id="354" r:id="rId10"/>
    <p:sldId id="322" r:id="rId11"/>
    <p:sldId id="310" r:id="rId12"/>
    <p:sldId id="312" r:id="rId13"/>
    <p:sldId id="313" r:id="rId14"/>
    <p:sldId id="324" r:id="rId15"/>
    <p:sldId id="325" r:id="rId16"/>
    <p:sldId id="314" r:id="rId17"/>
    <p:sldId id="315" r:id="rId18"/>
    <p:sldId id="316" r:id="rId19"/>
    <p:sldId id="317" r:id="rId20"/>
    <p:sldId id="326" r:id="rId21"/>
    <p:sldId id="328" r:id="rId22"/>
    <p:sldId id="327" r:id="rId23"/>
    <p:sldId id="342" r:id="rId24"/>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1818"/>
    <a:srgbClr val="45A29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874" autoAdjust="0"/>
    <p:restoredTop sz="86418"/>
  </p:normalViewPr>
  <p:slideViewPr>
    <p:cSldViewPr snapToGrid="0">
      <p:cViewPr varScale="1">
        <p:scale>
          <a:sx n="74" d="100"/>
          <a:sy n="74" d="100"/>
        </p:scale>
        <p:origin x="1459" y="82"/>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Verdana Normal" charset="0"/>
              </a:defRPr>
            </a:lvl1pPr>
          </a:lstStyle>
          <a:p>
            <a:endParaRPr lang="es-ES_tradnl"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Verdana Normal" charset="0"/>
              </a:defRPr>
            </a:lvl1pPr>
          </a:lstStyle>
          <a:p>
            <a:fld id="{0A062B44-26D6-4540-95EF-71DE7E7EFF2F}" type="datetimeFigureOut">
              <a:rPr lang="es-ES_tradnl" smtClean="0"/>
              <a:pPr/>
              <a:t>13/11/2019</a:t>
            </a:fld>
            <a:endParaRPr lang="es-ES_tradnl"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_tradnl" dirty="0"/>
              <a:t>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Verdana Normal" charset="0"/>
              </a:defRPr>
            </a:lvl1pPr>
          </a:lstStyle>
          <a:p>
            <a:endParaRPr lang="es-ES_tradnl"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Verdana Normal" charset="0"/>
              </a:defRPr>
            </a:lvl1pPr>
          </a:lstStyle>
          <a:p>
            <a:fld id="{8DCE15D2-2436-5D41-A23C-DDF90E24BB0A}" type="slidenum">
              <a:rPr lang="es-ES_tradnl" smtClean="0"/>
              <a:pPr/>
              <a:t>‹Nº›</a:t>
            </a:fld>
            <a:endParaRPr lang="es-ES_tradnl" dirty="0"/>
          </a:p>
        </p:txBody>
      </p:sp>
    </p:spTree>
    <p:extLst>
      <p:ext uri="{BB962C8B-B14F-4D97-AF65-F5344CB8AC3E}">
        <p14:creationId xmlns:p14="http://schemas.microsoft.com/office/powerpoint/2010/main" val="1176274942"/>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Verdana Normal" charset="0"/>
        <a:ea typeface="+mn-ea"/>
        <a:cs typeface="+mn-cs"/>
      </a:defRPr>
    </a:lvl1pPr>
    <a:lvl2pPr marL="457200" algn="l" defTabSz="914400" rtl="0" eaLnBrk="1" latinLnBrk="0" hangingPunct="1">
      <a:defRPr sz="1200" b="0" i="0" kern="1200">
        <a:solidFill>
          <a:schemeClr val="tx1"/>
        </a:solidFill>
        <a:latin typeface="Verdana Normal" charset="0"/>
        <a:ea typeface="+mn-ea"/>
        <a:cs typeface="+mn-cs"/>
      </a:defRPr>
    </a:lvl2pPr>
    <a:lvl3pPr marL="914400" algn="l" defTabSz="914400" rtl="0" eaLnBrk="1" latinLnBrk="0" hangingPunct="1">
      <a:defRPr sz="1200" b="0" i="0" kern="1200">
        <a:solidFill>
          <a:schemeClr val="tx1"/>
        </a:solidFill>
        <a:latin typeface="Verdana Normal" charset="0"/>
        <a:ea typeface="+mn-ea"/>
        <a:cs typeface="+mn-cs"/>
      </a:defRPr>
    </a:lvl3pPr>
    <a:lvl4pPr marL="1371600" algn="l" defTabSz="914400" rtl="0" eaLnBrk="1" latinLnBrk="0" hangingPunct="1">
      <a:defRPr sz="1200" b="0" i="0" kern="1200">
        <a:solidFill>
          <a:schemeClr val="tx1"/>
        </a:solidFill>
        <a:latin typeface="Verdana Normal" charset="0"/>
        <a:ea typeface="+mn-ea"/>
        <a:cs typeface="+mn-cs"/>
      </a:defRPr>
    </a:lvl4pPr>
    <a:lvl5pPr marL="1828800" algn="l" defTabSz="914400" rtl="0" eaLnBrk="1" latinLnBrk="0" hangingPunct="1">
      <a:defRPr sz="1200" b="0" i="0" kern="1200">
        <a:solidFill>
          <a:schemeClr val="tx1"/>
        </a:solidFill>
        <a:latin typeface="Verdana Norm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8DCE15D2-2436-5D41-A23C-DDF90E24BB0A}" type="slidenum">
              <a:rPr lang="es-ES_tradnl" smtClean="0"/>
              <a:pPr/>
              <a:t>1</a:t>
            </a:fld>
            <a:endParaRPr lang="es-ES_tradnl" dirty="0"/>
          </a:p>
        </p:txBody>
      </p:sp>
    </p:spTree>
    <p:extLst>
      <p:ext uri="{BB962C8B-B14F-4D97-AF65-F5344CB8AC3E}">
        <p14:creationId xmlns:p14="http://schemas.microsoft.com/office/powerpoint/2010/main" val="1652144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DCE15D2-2436-5D41-A23C-DDF90E24BB0A}" type="slidenum">
              <a:rPr lang="es-ES_tradnl" smtClean="0"/>
              <a:pPr/>
              <a:t>10</a:t>
            </a:fld>
            <a:endParaRPr lang="es-ES_tradnl" dirty="0"/>
          </a:p>
        </p:txBody>
      </p:sp>
    </p:spTree>
    <p:extLst>
      <p:ext uri="{BB962C8B-B14F-4D97-AF65-F5344CB8AC3E}">
        <p14:creationId xmlns:p14="http://schemas.microsoft.com/office/powerpoint/2010/main" val="1544518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8DCE15D2-2436-5D41-A23C-DDF90E24BB0A}" type="slidenum">
              <a:rPr lang="es-ES_tradnl" smtClean="0"/>
              <a:pPr/>
              <a:t>11</a:t>
            </a:fld>
            <a:endParaRPr lang="es-ES_tradnl" dirty="0"/>
          </a:p>
        </p:txBody>
      </p:sp>
    </p:spTree>
    <p:extLst>
      <p:ext uri="{BB962C8B-B14F-4D97-AF65-F5344CB8AC3E}">
        <p14:creationId xmlns:p14="http://schemas.microsoft.com/office/powerpoint/2010/main" val="1022373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DCE15D2-2436-5D41-A23C-DDF90E24BB0A}" type="slidenum">
              <a:rPr lang="es-ES_tradnl" smtClean="0"/>
              <a:pPr/>
              <a:t>12</a:t>
            </a:fld>
            <a:endParaRPr lang="es-ES_tradnl" dirty="0"/>
          </a:p>
        </p:txBody>
      </p:sp>
    </p:spTree>
    <p:extLst>
      <p:ext uri="{BB962C8B-B14F-4D97-AF65-F5344CB8AC3E}">
        <p14:creationId xmlns:p14="http://schemas.microsoft.com/office/powerpoint/2010/main" val="3158912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8DCE15D2-2436-5D41-A23C-DDF90E24BB0A}" type="slidenum">
              <a:rPr lang="es-ES_tradnl" smtClean="0"/>
              <a:pPr/>
              <a:t>13</a:t>
            </a:fld>
            <a:endParaRPr lang="es-ES_tradnl" dirty="0"/>
          </a:p>
        </p:txBody>
      </p:sp>
    </p:spTree>
    <p:extLst>
      <p:ext uri="{BB962C8B-B14F-4D97-AF65-F5344CB8AC3E}">
        <p14:creationId xmlns:p14="http://schemas.microsoft.com/office/powerpoint/2010/main" val="8324434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8DCE15D2-2436-5D41-A23C-DDF90E24BB0A}" type="slidenum">
              <a:rPr lang="es-ES_tradnl" smtClean="0"/>
              <a:pPr/>
              <a:t>14</a:t>
            </a:fld>
            <a:endParaRPr lang="es-ES_tradnl" dirty="0"/>
          </a:p>
        </p:txBody>
      </p:sp>
    </p:spTree>
    <p:extLst>
      <p:ext uri="{BB962C8B-B14F-4D97-AF65-F5344CB8AC3E}">
        <p14:creationId xmlns:p14="http://schemas.microsoft.com/office/powerpoint/2010/main" val="35775647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8DCE15D2-2436-5D41-A23C-DDF90E24BB0A}" type="slidenum">
              <a:rPr lang="es-ES_tradnl" smtClean="0"/>
              <a:pPr/>
              <a:t>15</a:t>
            </a:fld>
            <a:endParaRPr lang="es-ES_tradnl" dirty="0"/>
          </a:p>
        </p:txBody>
      </p:sp>
    </p:spTree>
    <p:extLst>
      <p:ext uri="{BB962C8B-B14F-4D97-AF65-F5344CB8AC3E}">
        <p14:creationId xmlns:p14="http://schemas.microsoft.com/office/powerpoint/2010/main" val="22806678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DCE15D2-2436-5D41-A23C-DDF90E24BB0A}" type="slidenum">
              <a:rPr lang="es-ES_tradnl" smtClean="0"/>
              <a:pPr/>
              <a:t>16</a:t>
            </a:fld>
            <a:endParaRPr lang="es-ES_tradnl" dirty="0"/>
          </a:p>
        </p:txBody>
      </p:sp>
    </p:spTree>
    <p:extLst>
      <p:ext uri="{BB962C8B-B14F-4D97-AF65-F5344CB8AC3E}">
        <p14:creationId xmlns:p14="http://schemas.microsoft.com/office/powerpoint/2010/main" val="3438362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DCE15D2-2436-5D41-A23C-DDF90E24BB0A}" type="slidenum">
              <a:rPr lang="es-ES_tradnl" smtClean="0"/>
              <a:pPr/>
              <a:t>17</a:t>
            </a:fld>
            <a:endParaRPr lang="es-ES_tradnl" dirty="0"/>
          </a:p>
        </p:txBody>
      </p:sp>
    </p:spTree>
    <p:extLst>
      <p:ext uri="{BB962C8B-B14F-4D97-AF65-F5344CB8AC3E}">
        <p14:creationId xmlns:p14="http://schemas.microsoft.com/office/powerpoint/2010/main" val="41745930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DCE15D2-2436-5D41-A23C-DDF90E24BB0A}" type="slidenum">
              <a:rPr lang="es-ES_tradnl" smtClean="0"/>
              <a:pPr/>
              <a:t>18</a:t>
            </a:fld>
            <a:endParaRPr lang="es-ES_tradnl" dirty="0"/>
          </a:p>
        </p:txBody>
      </p:sp>
    </p:spTree>
    <p:extLst>
      <p:ext uri="{BB962C8B-B14F-4D97-AF65-F5344CB8AC3E}">
        <p14:creationId xmlns:p14="http://schemas.microsoft.com/office/powerpoint/2010/main" val="31446166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8DCE15D2-2436-5D41-A23C-DDF90E24BB0A}" type="slidenum">
              <a:rPr lang="es-ES_tradnl" smtClean="0"/>
              <a:pPr/>
              <a:t>19</a:t>
            </a:fld>
            <a:endParaRPr lang="es-ES_tradnl" dirty="0"/>
          </a:p>
        </p:txBody>
      </p:sp>
    </p:spTree>
    <p:extLst>
      <p:ext uri="{BB962C8B-B14F-4D97-AF65-F5344CB8AC3E}">
        <p14:creationId xmlns:p14="http://schemas.microsoft.com/office/powerpoint/2010/main" val="1790201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8DCE15D2-2436-5D41-A23C-DDF90E24BB0A}" type="slidenum">
              <a:rPr lang="es-ES_tradnl" smtClean="0"/>
              <a:pPr/>
              <a:t>2</a:t>
            </a:fld>
            <a:endParaRPr lang="es-ES_tradnl" dirty="0"/>
          </a:p>
        </p:txBody>
      </p:sp>
    </p:spTree>
    <p:extLst>
      <p:ext uri="{BB962C8B-B14F-4D97-AF65-F5344CB8AC3E}">
        <p14:creationId xmlns:p14="http://schemas.microsoft.com/office/powerpoint/2010/main" val="13539893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8DCE15D2-2436-5D41-A23C-DDF90E24BB0A}" type="slidenum">
              <a:rPr lang="es-ES_tradnl" smtClean="0"/>
              <a:pPr/>
              <a:t>20</a:t>
            </a:fld>
            <a:endParaRPr lang="es-ES_tradnl" dirty="0"/>
          </a:p>
        </p:txBody>
      </p:sp>
    </p:spTree>
    <p:extLst>
      <p:ext uri="{BB962C8B-B14F-4D97-AF65-F5344CB8AC3E}">
        <p14:creationId xmlns:p14="http://schemas.microsoft.com/office/powerpoint/2010/main" val="25301522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8DCE15D2-2436-5D41-A23C-DDF90E24BB0A}" type="slidenum">
              <a:rPr lang="es-ES_tradnl" smtClean="0"/>
              <a:pPr/>
              <a:t>21</a:t>
            </a:fld>
            <a:endParaRPr lang="es-ES_tradnl" dirty="0"/>
          </a:p>
        </p:txBody>
      </p:sp>
    </p:spTree>
    <p:extLst>
      <p:ext uri="{BB962C8B-B14F-4D97-AF65-F5344CB8AC3E}">
        <p14:creationId xmlns:p14="http://schemas.microsoft.com/office/powerpoint/2010/main" val="21608118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8DCE15D2-2436-5D41-A23C-DDF90E24BB0A}" type="slidenum">
              <a:rPr lang="es-ES_tradnl" smtClean="0"/>
              <a:pPr/>
              <a:t>22</a:t>
            </a:fld>
            <a:endParaRPr lang="es-ES_tradnl" dirty="0"/>
          </a:p>
        </p:txBody>
      </p:sp>
    </p:spTree>
    <p:extLst>
      <p:ext uri="{BB962C8B-B14F-4D97-AF65-F5344CB8AC3E}">
        <p14:creationId xmlns:p14="http://schemas.microsoft.com/office/powerpoint/2010/main" val="33023000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8DCE15D2-2436-5D41-A23C-DDF90E24BB0A}" type="slidenum">
              <a:rPr lang="es-ES_tradnl" smtClean="0"/>
              <a:pPr/>
              <a:t>23</a:t>
            </a:fld>
            <a:endParaRPr lang="es-ES_tradnl" dirty="0"/>
          </a:p>
        </p:txBody>
      </p:sp>
    </p:spTree>
    <p:extLst>
      <p:ext uri="{BB962C8B-B14F-4D97-AF65-F5344CB8AC3E}">
        <p14:creationId xmlns:p14="http://schemas.microsoft.com/office/powerpoint/2010/main" val="2779166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DCE15D2-2436-5D41-A23C-DDF90E24BB0A}" type="slidenum">
              <a:rPr lang="es-ES_tradnl" smtClean="0"/>
              <a:pPr/>
              <a:t>3</a:t>
            </a:fld>
            <a:endParaRPr lang="es-ES_tradnl" dirty="0"/>
          </a:p>
        </p:txBody>
      </p:sp>
    </p:spTree>
    <p:extLst>
      <p:ext uri="{BB962C8B-B14F-4D97-AF65-F5344CB8AC3E}">
        <p14:creationId xmlns:p14="http://schemas.microsoft.com/office/powerpoint/2010/main" val="2736963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8DCE15D2-2436-5D41-A23C-DDF90E24BB0A}" type="slidenum">
              <a:rPr lang="es-ES_tradnl" smtClean="0"/>
              <a:pPr/>
              <a:t>4</a:t>
            </a:fld>
            <a:endParaRPr lang="es-ES_tradnl" dirty="0"/>
          </a:p>
        </p:txBody>
      </p:sp>
    </p:spTree>
    <p:extLst>
      <p:ext uri="{BB962C8B-B14F-4D97-AF65-F5344CB8AC3E}">
        <p14:creationId xmlns:p14="http://schemas.microsoft.com/office/powerpoint/2010/main" val="3344255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8DCE15D2-2436-5D41-A23C-DDF90E24BB0A}" type="slidenum">
              <a:rPr lang="es-ES_tradnl" smtClean="0"/>
              <a:pPr/>
              <a:t>5</a:t>
            </a:fld>
            <a:endParaRPr lang="es-ES_tradnl" dirty="0"/>
          </a:p>
        </p:txBody>
      </p:sp>
    </p:spTree>
    <p:extLst>
      <p:ext uri="{BB962C8B-B14F-4D97-AF65-F5344CB8AC3E}">
        <p14:creationId xmlns:p14="http://schemas.microsoft.com/office/powerpoint/2010/main" val="1410420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8DCE15D2-2436-5D41-A23C-DDF90E24BB0A}" type="slidenum">
              <a:rPr lang="es-ES_tradnl" smtClean="0"/>
              <a:pPr/>
              <a:t>6</a:t>
            </a:fld>
            <a:endParaRPr lang="es-ES_tradnl" dirty="0"/>
          </a:p>
        </p:txBody>
      </p:sp>
    </p:spTree>
    <p:extLst>
      <p:ext uri="{BB962C8B-B14F-4D97-AF65-F5344CB8AC3E}">
        <p14:creationId xmlns:p14="http://schemas.microsoft.com/office/powerpoint/2010/main" val="1994027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8DCE15D2-2436-5D41-A23C-DDF90E24BB0A}" type="slidenum">
              <a:rPr lang="es-ES_tradnl" smtClean="0"/>
              <a:pPr/>
              <a:t>7</a:t>
            </a:fld>
            <a:endParaRPr lang="es-ES_tradnl" dirty="0"/>
          </a:p>
        </p:txBody>
      </p:sp>
    </p:spTree>
    <p:extLst>
      <p:ext uri="{BB962C8B-B14F-4D97-AF65-F5344CB8AC3E}">
        <p14:creationId xmlns:p14="http://schemas.microsoft.com/office/powerpoint/2010/main" val="471875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8DCE15D2-2436-5D41-A23C-DDF90E24BB0A}" type="slidenum">
              <a:rPr lang="es-ES_tradnl" smtClean="0"/>
              <a:pPr/>
              <a:t>8</a:t>
            </a:fld>
            <a:endParaRPr lang="es-ES_tradnl" dirty="0"/>
          </a:p>
        </p:txBody>
      </p:sp>
    </p:spTree>
    <p:extLst>
      <p:ext uri="{BB962C8B-B14F-4D97-AF65-F5344CB8AC3E}">
        <p14:creationId xmlns:p14="http://schemas.microsoft.com/office/powerpoint/2010/main" val="3196772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8DCE15D2-2436-5D41-A23C-DDF90E24BB0A}" type="slidenum">
              <a:rPr lang="es-ES_tradnl" smtClean="0"/>
              <a:pPr/>
              <a:t>9</a:t>
            </a:fld>
            <a:endParaRPr lang="es-ES_tradnl" dirty="0"/>
          </a:p>
        </p:txBody>
      </p:sp>
    </p:spTree>
    <p:extLst>
      <p:ext uri="{BB962C8B-B14F-4D97-AF65-F5344CB8AC3E}">
        <p14:creationId xmlns:p14="http://schemas.microsoft.com/office/powerpoint/2010/main" val="717508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Clic para editar título</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p:cNvSpPr>
            <a:spLocks noGrp="1"/>
          </p:cNvSpPr>
          <p:nvPr>
            <p:ph type="dt" sz="half" idx="10"/>
          </p:nvPr>
        </p:nvSpPr>
        <p:spPr/>
        <p:txBody>
          <a:bodyPr/>
          <a:lstStyle/>
          <a:p>
            <a:fld id="{783E458F-8D1A-45F0-AD94-9676E77466EA}" type="datetimeFigureOut">
              <a:rPr lang="es-ES" smtClean="0"/>
              <a:t>13/11/2019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36B94BF5-7BFF-4EE3-A054-70A610964D12}" type="slidenum">
              <a:rPr lang="es-ES" smtClean="0"/>
              <a:t>‹Nº›</a:t>
            </a:fld>
            <a:endParaRPr lang="es-ES"/>
          </a:p>
        </p:txBody>
      </p:sp>
    </p:spTree>
    <p:extLst>
      <p:ext uri="{BB962C8B-B14F-4D97-AF65-F5344CB8AC3E}">
        <p14:creationId xmlns:p14="http://schemas.microsoft.com/office/powerpoint/2010/main" val="2734320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Clic para editar título</a:t>
            </a:r>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783E458F-8D1A-45F0-AD94-9676E77466EA}" type="datetimeFigureOut">
              <a:rPr lang="es-ES" smtClean="0"/>
              <a:t>13/11/2019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36B94BF5-7BFF-4EE3-A054-70A610964D12}" type="slidenum">
              <a:rPr lang="es-ES" smtClean="0"/>
              <a:t>‹Nº›</a:t>
            </a:fld>
            <a:endParaRPr lang="es-ES"/>
          </a:p>
        </p:txBody>
      </p:sp>
    </p:spTree>
    <p:extLst>
      <p:ext uri="{BB962C8B-B14F-4D97-AF65-F5344CB8AC3E}">
        <p14:creationId xmlns:p14="http://schemas.microsoft.com/office/powerpoint/2010/main" val="2524164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Clic para editar título</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783E458F-8D1A-45F0-AD94-9676E77466EA}" type="datetimeFigureOut">
              <a:rPr lang="es-ES" smtClean="0"/>
              <a:t>13/11/2019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36B94BF5-7BFF-4EE3-A054-70A610964D12}" type="slidenum">
              <a:rPr lang="es-ES" smtClean="0"/>
              <a:t>‹Nº›</a:t>
            </a:fld>
            <a:endParaRPr lang="es-ES"/>
          </a:p>
        </p:txBody>
      </p:sp>
    </p:spTree>
    <p:extLst>
      <p:ext uri="{BB962C8B-B14F-4D97-AF65-F5344CB8AC3E}">
        <p14:creationId xmlns:p14="http://schemas.microsoft.com/office/powerpoint/2010/main" val="2732664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Clic para editar título</a:t>
            </a:r>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783E458F-8D1A-45F0-AD94-9676E77466EA}" type="datetimeFigureOut">
              <a:rPr lang="es-ES" smtClean="0"/>
              <a:t>13/11/2019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36B94BF5-7BFF-4EE3-A054-70A610964D12}" type="slidenum">
              <a:rPr lang="es-ES" smtClean="0"/>
              <a:t>‹Nº›</a:t>
            </a:fld>
            <a:endParaRPr lang="es-ES"/>
          </a:p>
        </p:txBody>
      </p:sp>
    </p:spTree>
    <p:extLst>
      <p:ext uri="{BB962C8B-B14F-4D97-AF65-F5344CB8AC3E}">
        <p14:creationId xmlns:p14="http://schemas.microsoft.com/office/powerpoint/2010/main" val="3469929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Clic para editar título</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783E458F-8D1A-45F0-AD94-9676E77466EA}" type="datetimeFigureOut">
              <a:rPr lang="es-ES" smtClean="0"/>
              <a:t>13/11/2019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36B94BF5-7BFF-4EE3-A054-70A610964D12}" type="slidenum">
              <a:rPr lang="es-ES" smtClean="0"/>
              <a:t>‹Nº›</a:t>
            </a:fld>
            <a:endParaRPr lang="es-ES"/>
          </a:p>
        </p:txBody>
      </p:sp>
    </p:spTree>
    <p:extLst>
      <p:ext uri="{BB962C8B-B14F-4D97-AF65-F5344CB8AC3E}">
        <p14:creationId xmlns:p14="http://schemas.microsoft.com/office/powerpoint/2010/main" val="302819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Clic para editar título</a:t>
            </a:r>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783E458F-8D1A-45F0-AD94-9676E77466EA}" type="datetimeFigureOut">
              <a:rPr lang="es-ES" smtClean="0"/>
              <a:t>13/11/2019</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36B94BF5-7BFF-4EE3-A054-70A610964D12}" type="slidenum">
              <a:rPr lang="es-ES" smtClean="0"/>
              <a:t>‹Nº›</a:t>
            </a:fld>
            <a:endParaRPr lang="es-ES"/>
          </a:p>
        </p:txBody>
      </p:sp>
    </p:spTree>
    <p:extLst>
      <p:ext uri="{BB962C8B-B14F-4D97-AF65-F5344CB8AC3E}">
        <p14:creationId xmlns:p14="http://schemas.microsoft.com/office/powerpoint/2010/main" val="3299620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Clic para editar título</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783E458F-8D1A-45F0-AD94-9676E77466EA}" type="datetimeFigureOut">
              <a:rPr lang="es-ES" smtClean="0"/>
              <a:t>13/11/2019</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36B94BF5-7BFF-4EE3-A054-70A610964D12}" type="slidenum">
              <a:rPr lang="es-ES" smtClean="0"/>
              <a:t>‹Nº›</a:t>
            </a:fld>
            <a:endParaRPr lang="es-ES"/>
          </a:p>
        </p:txBody>
      </p:sp>
    </p:spTree>
    <p:extLst>
      <p:ext uri="{BB962C8B-B14F-4D97-AF65-F5344CB8AC3E}">
        <p14:creationId xmlns:p14="http://schemas.microsoft.com/office/powerpoint/2010/main" val="1119344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Clic para editar título</a:t>
            </a:r>
          </a:p>
        </p:txBody>
      </p:sp>
      <p:sp>
        <p:nvSpPr>
          <p:cNvPr id="3" name="Marcador de fecha 2"/>
          <p:cNvSpPr>
            <a:spLocks noGrp="1"/>
          </p:cNvSpPr>
          <p:nvPr>
            <p:ph type="dt" sz="half" idx="10"/>
          </p:nvPr>
        </p:nvSpPr>
        <p:spPr/>
        <p:txBody>
          <a:bodyPr/>
          <a:lstStyle/>
          <a:p>
            <a:fld id="{783E458F-8D1A-45F0-AD94-9676E77466EA}" type="datetimeFigureOut">
              <a:rPr lang="es-ES" smtClean="0"/>
              <a:t>13/11/2019</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36B94BF5-7BFF-4EE3-A054-70A610964D12}" type="slidenum">
              <a:rPr lang="es-ES" smtClean="0"/>
              <a:t>‹Nº›</a:t>
            </a:fld>
            <a:endParaRPr lang="es-ES"/>
          </a:p>
        </p:txBody>
      </p:sp>
    </p:spTree>
    <p:extLst>
      <p:ext uri="{BB962C8B-B14F-4D97-AF65-F5344CB8AC3E}">
        <p14:creationId xmlns:p14="http://schemas.microsoft.com/office/powerpoint/2010/main" val="1711542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783E458F-8D1A-45F0-AD94-9676E77466EA}" type="datetimeFigureOut">
              <a:rPr lang="es-ES" smtClean="0"/>
              <a:t>13/11/2019</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36B94BF5-7BFF-4EE3-A054-70A610964D12}" type="slidenum">
              <a:rPr lang="es-ES" smtClean="0"/>
              <a:t>‹Nº›</a:t>
            </a:fld>
            <a:endParaRPr lang="es-ES"/>
          </a:p>
        </p:txBody>
      </p:sp>
    </p:spTree>
    <p:extLst>
      <p:ext uri="{BB962C8B-B14F-4D97-AF65-F5344CB8AC3E}">
        <p14:creationId xmlns:p14="http://schemas.microsoft.com/office/powerpoint/2010/main" val="830291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Clic para editar título</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783E458F-8D1A-45F0-AD94-9676E77466EA}" type="datetimeFigureOut">
              <a:rPr lang="es-ES" smtClean="0"/>
              <a:t>13/11/2019</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36B94BF5-7BFF-4EE3-A054-70A610964D12}" type="slidenum">
              <a:rPr lang="es-ES" smtClean="0"/>
              <a:t>‹Nº›</a:t>
            </a:fld>
            <a:endParaRPr lang="es-ES"/>
          </a:p>
        </p:txBody>
      </p:sp>
    </p:spTree>
    <p:extLst>
      <p:ext uri="{BB962C8B-B14F-4D97-AF65-F5344CB8AC3E}">
        <p14:creationId xmlns:p14="http://schemas.microsoft.com/office/powerpoint/2010/main" val="3290699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Clic para editar título</a:t>
            </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Arrastre la imagen al marcador de posición o haga clic en el icono para agregar</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783E458F-8D1A-45F0-AD94-9676E77466EA}" type="datetimeFigureOut">
              <a:rPr lang="es-ES" smtClean="0"/>
              <a:t>13/11/2019</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36B94BF5-7BFF-4EE3-A054-70A610964D12}" type="slidenum">
              <a:rPr lang="es-ES" smtClean="0"/>
              <a:t>‹Nº›</a:t>
            </a:fld>
            <a:endParaRPr lang="es-ES"/>
          </a:p>
        </p:txBody>
      </p:sp>
    </p:spTree>
    <p:extLst>
      <p:ext uri="{BB962C8B-B14F-4D97-AF65-F5344CB8AC3E}">
        <p14:creationId xmlns:p14="http://schemas.microsoft.com/office/powerpoint/2010/main" val="4112190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Verdana Normal" charset="0"/>
              </a:defRPr>
            </a:lvl1pPr>
          </a:lstStyle>
          <a:p>
            <a:fld id="{783E458F-8D1A-45F0-AD94-9676E77466EA}" type="datetimeFigureOut">
              <a:rPr lang="es-ES" smtClean="0"/>
              <a:pPr/>
              <a:t>13/11/2019</a:t>
            </a:fld>
            <a:endParaRPr lang="es-ES" dirty="0"/>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Verdana Normal" charset="0"/>
              </a:defRPr>
            </a:lvl1pPr>
          </a:lstStyle>
          <a:p>
            <a:endParaRPr lang="es-ES" dirty="0"/>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Verdana Normal" charset="0"/>
              </a:defRPr>
            </a:lvl1pPr>
          </a:lstStyle>
          <a:p>
            <a:fld id="{36B94BF5-7BFF-4EE3-A054-70A610964D12}" type="slidenum">
              <a:rPr lang="es-ES" smtClean="0"/>
              <a:pPr/>
              <a:t>‹Nº›</a:t>
            </a:fld>
            <a:endParaRPr lang="es-ES" dirty="0"/>
          </a:p>
        </p:txBody>
      </p:sp>
    </p:spTree>
    <p:extLst>
      <p:ext uri="{BB962C8B-B14F-4D97-AF65-F5344CB8AC3E}">
        <p14:creationId xmlns:p14="http://schemas.microsoft.com/office/powerpoint/2010/main" val="27505328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Verdana Normal"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Verdana Normal"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Verdana Normal"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Verdana Normal"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Verdana Normal"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Verdana Normal"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tiff"/><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8.tiff"/><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2.tiff"/><Relationship Id="rId5" Type="http://schemas.openxmlformats.org/officeDocument/2006/relationships/image" Target="../media/image11.tiff"/><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hyperlink" Target="mailto:ignacio.diez@codere.com" TargetMode="Externa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emf"/><Relationship Id="rId4" Type="http://schemas.openxmlformats.org/officeDocument/2006/relationships/image" Target="../media/image1.tiff"/></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3"/>
          <a:srcRect t="6351" b="9274"/>
          <a:stretch/>
        </p:blipFill>
        <p:spPr>
          <a:xfrm>
            <a:off x="0" y="0"/>
            <a:ext cx="12192000" cy="6858000"/>
          </a:xfrm>
          <a:prstGeom prst="rect">
            <a:avLst/>
          </a:prstGeom>
        </p:spPr>
      </p:pic>
      <p:sp>
        <p:nvSpPr>
          <p:cNvPr id="7" name="Paralelogramo 6"/>
          <p:cNvSpPr/>
          <p:nvPr/>
        </p:nvSpPr>
        <p:spPr>
          <a:xfrm>
            <a:off x="2680675" y="-2366962"/>
            <a:ext cx="5151081" cy="852230"/>
          </a:xfrm>
          <a:prstGeom prst="parallelogram">
            <a:avLst/>
          </a:prstGeom>
          <a:solidFill>
            <a:srgbClr val="C000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ln w="22860">
                  <a:noFill/>
                </a:ln>
                <a:solidFill>
                  <a:schemeClr val="bg1"/>
                </a:solidFill>
                <a:latin typeface="Verdana Normal" charset="0"/>
                <a:ea typeface="Verdana Normal" charset="0"/>
                <a:cs typeface="Verdana Normal" charset="0"/>
              </a:rPr>
              <a:t>Plantilla inscripción</a:t>
            </a:r>
          </a:p>
        </p:txBody>
      </p:sp>
      <p:sp>
        <p:nvSpPr>
          <p:cNvPr id="5" name="CuadroTexto 4"/>
          <p:cNvSpPr txBox="1"/>
          <p:nvPr/>
        </p:nvSpPr>
        <p:spPr>
          <a:xfrm>
            <a:off x="1151725" y="2089443"/>
            <a:ext cx="10721515" cy="1569660"/>
          </a:xfrm>
          <a:prstGeom prst="rect">
            <a:avLst/>
          </a:prstGeom>
          <a:noFill/>
        </p:spPr>
        <p:txBody>
          <a:bodyPr wrap="square" rtlCol="0">
            <a:spAutoFit/>
          </a:bodyPr>
          <a:lstStyle/>
          <a:p>
            <a:pPr algn="ctr"/>
            <a:r>
              <a:rPr lang="es-ES_tradnl" sz="4800" spc="300">
                <a:solidFill>
                  <a:schemeClr val="bg1"/>
                </a:solidFill>
                <a:latin typeface="Verdana" charset="0"/>
                <a:ea typeface="Verdana" charset="0"/>
                <a:cs typeface="Verdana" charset="0"/>
              </a:rPr>
              <a:t>EJEMPLO DE METODOLOGÍA Y CREDENCIALES</a:t>
            </a:r>
            <a:endParaRPr lang="es-ES_tradnl" sz="4800" spc="300" dirty="0">
              <a:solidFill>
                <a:schemeClr val="bg1"/>
              </a:solidFill>
              <a:latin typeface="Verdana" charset="0"/>
              <a:ea typeface="Verdana" charset="0"/>
              <a:cs typeface="Verdana" charset="0"/>
            </a:endParaRPr>
          </a:p>
        </p:txBody>
      </p:sp>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844" y="103413"/>
            <a:ext cx="2522831" cy="1389239"/>
          </a:xfrm>
          <a:prstGeom prst="rect">
            <a:avLst/>
          </a:prstGeom>
        </p:spPr>
      </p:pic>
    </p:spTree>
    <p:extLst>
      <p:ext uri="{BB962C8B-B14F-4D97-AF65-F5344CB8AC3E}">
        <p14:creationId xmlns:p14="http://schemas.microsoft.com/office/powerpoint/2010/main" val="2254028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rotWithShape="1">
          <a:blip r:embed="rId3"/>
          <a:srcRect l="27857" t="4517" b="5376"/>
          <a:stretch/>
        </p:blipFill>
        <p:spPr>
          <a:xfrm>
            <a:off x="0" y="-1"/>
            <a:ext cx="3666594" cy="6858455"/>
          </a:xfrm>
          <a:prstGeom prst="rect">
            <a:avLst/>
          </a:prstGeom>
        </p:spPr>
      </p:pic>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0"/>
            <a:ext cx="12542108" cy="7054383"/>
          </a:xfrm>
          <a:prstGeom prst="rect">
            <a:avLst/>
          </a:prstGeom>
        </p:spPr>
      </p:pic>
      <p:sp>
        <p:nvSpPr>
          <p:cNvPr id="2" name="Rectángulo 1"/>
          <p:cNvSpPr/>
          <p:nvPr/>
        </p:nvSpPr>
        <p:spPr>
          <a:xfrm>
            <a:off x="3940914" y="2727291"/>
            <a:ext cx="7661366" cy="1384995"/>
          </a:xfrm>
          <a:prstGeom prst="rect">
            <a:avLst/>
          </a:prstGeom>
        </p:spPr>
        <p:txBody>
          <a:bodyPr wrap="square">
            <a:spAutoFit/>
          </a:bodyPr>
          <a:lstStyle/>
          <a:p>
            <a:pPr algn="just"/>
            <a:r>
              <a:rPr lang="es-ES_tradnl" sz="1200" dirty="0">
                <a:solidFill>
                  <a:schemeClr val="tx1">
                    <a:lumMod val="50000"/>
                    <a:lumOff val="50000"/>
                  </a:schemeClr>
                </a:solidFill>
                <a:latin typeface="Verdana" charset="0"/>
                <a:ea typeface="Verdana" charset="0"/>
                <a:cs typeface="Verdana" charset="0"/>
              </a:rPr>
              <a:t>Para gestionar la Experiencia necesitamos conocer a los clientes desde un prisma diferente al que aportan segmentaciones tradicionales comprendiendo las expectativas de los clientes y grupos de clientes que se originan a partir de lo que esperan de su relación con la compañía. </a:t>
            </a:r>
          </a:p>
          <a:p>
            <a:pPr algn="just"/>
            <a:endParaRPr lang="es-ES_tradnl" sz="1200" dirty="0">
              <a:solidFill>
                <a:schemeClr val="tx1">
                  <a:lumMod val="50000"/>
                  <a:lumOff val="50000"/>
                </a:schemeClr>
              </a:solidFill>
              <a:latin typeface="Verdana" charset="0"/>
              <a:ea typeface="Verdana" charset="0"/>
              <a:cs typeface="Verdana" charset="0"/>
            </a:endParaRPr>
          </a:p>
          <a:p>
            <a:pPr algn="just"/>
            <a:r>
              <a:rPr lang="es-ES_tradnl" sz="1200" dirty="0">
                <a:solidFill>
                  <a:schemeClr val="tx1">
                    <a:lumMod val="50000"/>
                    <a:lumOff val="50000"/>
                  </a:schemeClr>
                </a:solidFill>
                <a:latin typeface="Verdana" charset="0"/>
                <a:ea typeface="Verdana" charset="0"/>
                <a:cs typeface="Verdana" charset="0"/>
              </a:rPr>
              <a:t>Para ello, desde Mickey Mouse, identificamos los drivers que construyen las Experiencias y evaluamos las expectativas y vivencias de los clientes respecto a dichos drivers procedentes de las 3 dimensiones de la Experiencia: Marca, Producto e Interacción. </a:t>
            </a:r>
          </a:p>
        </p:txBody>
      </p:sp>
      <p:sp>
        <p:nvSpPr>
          <p:cNvPr id="12" name="Rectángulo 11"/>
          <p:cNvSpPr/>
          <p:nvPr/>
        </p:nvSpPr>
        <p:spPr>
          <a:xfrm>
            <a:off x="3940914" y="1923154"/>
            <a:ext cx="7764236" cy="738664"/>
          </a:xfrm>
          <a:prstGeom prst="rect">
            <a:avLst/>
          </a:prstGeom>
        </p:spPr>
        <p:txBody>
          <a:bodyPr wrap="square">
            <a:spAutoFit/>
          </a:bodyPr>
          <a:lstStyle/>
          <a:p>
            <a:r>
              <a:rPr lang="es-ES_tradnl" sz="1400" b="1" dirty="0">
                <a:solidFill>
                  <a:schemeClr val="tx1">
                    <a:lumMod val="50000"/>
                    <a:lumOff val="50000"/>
                  </a:schemeClr>
                </a:solidFill>
                <a:latin typeface="Verdana" charset="0"/>
                <a:ea typeface="Verdana" charset="0"/>
                <a:cs typeface="Verdana" charset="0"/>
              </a:rPr>
              <a:t>* Ejemplo: </a:t>
            </a:r>
            <a:endParaRPr lang="es-ES_tradnl" sz="1400" b="1" dirty="0">
              <a:solidFill>
                <a:srgbClr val="C00000"/>
              </a:solidFill>
              <a:latin typeface="Verdana" charset="0"/>
              <a:ea typeface="Verdana" charset="0"/>
              <a:cs typeface="Verdana" charset="0"/>
            </a:endParaRPr>
          </a:p>
          <a:p>
            <a:r>
              <a:rPr lang="es-ES_tradnl" sz="1400" b="1" dirty="0">
                <a:solidFill>
                  <a:srgbClr val="C00000"/>
                </a:solidFill>
                <a:latin typeface="Verdana" charset="0"/>
                <a:ea typeface="Verdana" charset="0"/>
                <a:cs typeface="Verdana" charset="0"/>
              </a:rPr>
              <a:t>Segmentación de clientes para la Gestión Experiencial en base a arquetipos/comportamientos </a:t>
            </a:r>
          </a:p>
        </p:txBody>
      </p:sp>
      <p:sp>
        <p:nvSpPr>
          <p:cNvPr id="10" name="Paralelogramo 9">
            <a:extLst>
              <a:ext uri="{FF2B5EF4-FFF2-40B4-BE49-F238E27FC236}">
                <a16:creationId xmlns:a16="http://schemas.microsoft.com/office/drawing/2014/main" id="{E1DECAA4-B006-604D-977A-B049D9E48192}"/>
              </a:ext>
            </a:extLst>
          </p:cNvPr>
          <p:cNvSpPr/>
          <p:nvPr/>
        </p:nvSpPr>
        <p:spPr>
          <a:xfrm>
            <a:off x="3940914" y="673398"/>
            <a:ext cx="4985916" cy="465733"/>
          </a:xfrm>
          <a:prstGeom prst="parallelogram">
            <a:avLst>
              <a:gd name="adj" fmla="val 15183"/>
            </a:avLst>
          </a:prstGeom>
          <a:solidFill>
            <a:schemeClr val="tx1">
              <a:lumMod val="50000"/>
              <a:lumOff val="5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600" dirty="0">
                <a:ln w="22860">
                  <a:noFill/>
                </a:ln>
                <a:solidFill>
                  <a:schemeClr val="bg1"/>
                </a:solidFill>
                <a:latin typeface="Verdana Normal" charset="0"/>
                <a:ea typeface="Verdana Normal" charset="0"/>
                <a:cs typeface="Verdana Normal" charset="0"/>
              </a:rPr>
              <a:t>1. Resumen de la metodología</a:t>
            </a:r>
          </a:p>
        </p:txBody>
      </p:sp>
      <p:sp>
        <p:nvSpPr>
          <p:cNvPr id="13" name="Rectángulo 12">
            <a:extLst>
              <a:ext uri="{FF2B5EF4-FFF2-40B4-BE49-F238E27FC236}">
                <a16:creationId xmlns:a16="http://schemas.microsoft.com/office/drawing/2014/main" id="{A394954B-0145-C243-80A7-9EFCB12BA579}"/>
              </a:ext>
            </a:extLst>
          </p:cNvPr>
          <p:cNvSpPr/>
          <p:nvPr/>
        </p:nvSpPr>
        <p:spPr>
          <a:xfrm>
            <a:off x="3940914" y="1250093"/>
            <a:ext cx="7661366" cy="461665"/>
          </a:xfrm>
          <a:prstGeom prst="rect">
            <a:avLst/>
          </a:prstGeom>
        </p:spPr>
        <p:txBody>
          <a:bodyPr wrap="square">
            <a:spAutoFit/>
          </a:bodyPr>
          <a:lstStyle/>
          <a:p>
            <a:r>
              <a:rPr lang="es-ES_tradnl" sz="1200" dirty="0">
                <a:solidFill>
                  <a:schemeClr val="tx1">
                    <a:lumMod val="50000"/>
                    <a:lumOff val="50000"/>
                  </a:schemeClr>
                </a:solidFill>
                <a:latin typeface="Verdana" charset="0"/>
                <a:ea typeface="Verdana" charset="0"/>
                <a:cs typeface="Verdana" charset="0"/>
              </a:rPr>
              <a:t>Nombre de la metodología</a:t>
            </a:r>
          </a:p>
          <a:p>
            <a:r>
              <a:rPr lang="es-ES_tradnl" sz="1200" dirty="0">
                <a:solidFill>
                  <a:schemeClr val="tx1">
                    <a:lumMod val="50000"/>
                    <a:lumOff val="50000"/>
                  </a:schemeClr>
                </a:solidFill>
                <a:latin typeface="Verdana" charset="0"/>
                <a:ea typeface="Verdana" charset="0"/>
                <a:cs typeface="Verdana" charset="0"/>
              </a:rPr>
              <a:t>Breve descripción de la metodología presentada: foco, alcance y utilidad CX</a:t>
            </a:r>
          </a:p>
        </p:txBody>
      </p:sp>
      <p:sp>
        <p:nvSpPr>
          <p:cNvPr id="14" name="Paralelogramo 13">
            <a:extLst>
              <a:ext uri="{FF2B5EF4-FFF2-40B4-BE49-F238E27FC236}">
                <a16:creationId xmlns:a16="http://schemas.microsoft.com/office/drawing/2014/main" id="{D1760067-478E-6E48-B0E1-BADFEB3E1204}"/>
              </a:ext>
            </a:extLst>
          </p:cNvPr>
          <p:cNvSpPr/>
          <p:nvPr/>
        </p:nvSpPr>
        <p:spPr>
          <a:xfrm>
            <a:off x="3384654" y="4260058"/>
            <a:ext cx="4985916" cy="465733"/>
          </a:xfrm>
          <a:prstGeom prst="parallelogram">
            <a:avLst>
              <a:gd name="adj" fmla="val 15183"/>
            </a:avLst>
          </a:prstGeom>
          <a:solidFill>
            <a:schemeClr val="tx1">
              <a:lumMod val="50000"/>
              <a:lumOff val="5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600" dirty="0">
                <a:ln w="22860">
                  <a:noFill/>
                </a:ln>
                <a:solidFill>
                  <a:schemeClr val="bg1"/>
                </a:solidFill>
                <a:latin typeface="Verdana Normal" charset="0"/>
                <a:ea typeface="Verdana Normal" charset="0"/>
                <a:cs typeface="Verdana Normal" charset="0"/>
              </a:rPr>
              <a:t>2. Definición y conceptos clave:</a:t>
            </a:r>
          </a:p>
        </p:txBody>
      </p:sp>
      <p:cxnSp>
        <p:nvCxnSpPr>
          <p:cNvPr id="16" name="Conector recto 15">
            <a:extLst>
              <a:ext uri="{FF2B5EF4-FFF2-40B4-BE49-F238E27FC236}">
                <a16:creationId xmlns:a16="http://schemas.microsoft.com/office/drawing/2014/main" id="{E8FE613B-2602-5E45-821C-FCA81EB4C245}"/>
              </a:ext>
            </a:extLst>
          </p:cNvPr>
          <p:cNvCxnSpPr/>
          <p:nvPr/>
        </p:nvCxnSpPr>
        <p:spPr>
          <a:xfrm>
            <a:off x="4030774" y="1814628"/>
            <a:ext cx="7479236"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Rectángulo 20">
            <a:extLst>
              <a:ext uri="{FF2B5EF4-FFF2-40B4-BE49-F238E27FC236}">
                <a16:creationId xmlns:a16="http://schemas.microsoft.com/office/drawing/2014/main" id="{9D8B732E-C695-854D-B0B0-EF40E10E1BD6}"/>
              </a:ext>
            </a:extLst>
          </p:cNvPr>
          <p:cNvSpPr/>
          <p:nvPr/>
        </p:nvSpPr>
        <p:spPr>
          <a:xfrm>
            <a:off x="3303336" y="4840786"/>
            <a:ext cx="7764236" cy="307777"/>
          </a:xfrm>
          <a:prstGeom prst="rect">
            <a:avLst/>
          </a:prstGeom>
        </p:spPr>
        <p:txBody>
          <a:bodyPr wrap="square">
            <a:spAutoFit/>
          </a:bodyPr>
          <a:lstStyle/>
          <a:p>
            <a:r>
              <a:rPr lang="es-ES_tradnl" sz="1400" b="1" dirty="0">
                <a:solidFill>
                  <a:schemeClr val="tx1">
                    <a:lumMod val="50000"/>
                    <a:lumOff val="50000"/>
                  </a:schemeClr>
                </a:solidFill>
                <a:latin typeface="Verdana" charset="0"/>
                <a:ea typeface="Verdana" charset="0"/>
                <a:cs typeface="Verdana" charset="0"/>
              </a:rPr>
              <a:t>* Ejemplo: </a:t>
            </a:r>
            <a:endParaRPr lang="es-ES_tradnl" sz="1400" b="1" dirty="0">
              <a:solidFill>
                <a:srgbClr val="C00000"/>
              </a:solidFill>
              <a:latin typeface="Verdana" charset="0"/>
              <a:ea typeface="Verdana" charset="0"/>
              <a:cs typeface="Verdana" charset="0"/>
            </a:endParaRPr>
          </a:p>
        </p:txBody>
      </p:sp>
      <p:sp>
        <p:nvSpPr>
          <p:cNvPr id="22" name="Rectángulo 21">
            <a:extLst>
              <a:ext uri="{FF2B5EF4-FFF2-40B4-BE49-F238E27FC236}">
                <a16:creationId xmlns:a16="http://schemas.microsoft.com/office/drawing/2014/main" id="{CA154D94-05E9-B14F-BB12-E703CAE7694B}"/>
              </a:ext>
            </a:extLst>
          </p:cNvPr>
          <p:cNvSpPr/>
          <p:nvPr/>
        </p:nvSpPr>
        <p:spPr>
          <a:xfrm>
            <a:off x="3316074" y="5140143"/>
            <a:ext cx="8286206" cy="1200329"/>
          </a:xfrm>
          <a:prstGeom prst="rect">
            <a:avLst/>
          </a:prstGeom>
        </p:spPr>
        <p:txBody>
          <a:bodyPr wrap="square">
            <a:spAutoFit/>
          </a:bodyPr>
          <a:lstStyle/>
          <a:p>
            <a:pPr algn="just"/>
            <a:r>
              <a:rPr lang="es-ES_tradnl" sz="1200" dirty="0">
                <a:solidFill>
                  <a:schemeClr val="tx1">
                    <a:lumMod val="50000"/>
                    <a:lumOff val="50000"/>
                  </a:schemeClr>
                </a:solidFill>
                <a:latin typeface="Verdana" charset="0"/>
                <a:ea typeface="Verdana" charset="0"/>
                <a:cs typeface="Verdana" charset="0"/>
              </a:rPr>
              <a:t>Para realizar los arquetipos de clientes, debemos identificar patrones comunes sobre:</a:t>
            </a:r>
          </a:p>
          <a:p>
            <a:pPr marL="171450" indent="-171450" algn="just">
              <a:buFont typeface="Arial" panose="020B0604020202020204" pitchFamily="34" charset="0"/>
              <a:buChar char="•"/>
            </a:pPr>
            <a:r>
              <a:rPr lang="es-ES_tradnl" sz="1200" dirty="0">
                <a:solidFill>
                  <a:schemeClr val="tx1">
                    <a:lumMod val="50000"/>
                    <a:lumOff val="50000"/>
                  </a:schemeClr>
                </a:solidFill>
                <a:latin typeface="Verdana" charset="0"/>
                <a:ea typeface="Verdana" charset="0"/>
                <a:cs typeface="Verdana" charset="0"/>
              </a:rPr>
              <a:t>Expectativas y objetivos racionales y emocionales.</a:t>
            </a:r>
          </a:p>
          <a:p>
            <a:pPr marL="171450" indent="-171450" algn="just">
              <a:buFont typeface="Arial" panose="020B0604020202020204" pitchFamily="34" charset="0"/>
              <a:buChar char="•"/>
            </a:pPr>
            <a:r>
              <a:rPr lang="es-ES_tradnl" sz="1200" dirty="0">
                <a:solidFill>
                  <a:schemeClr val="tx1">
                    <a:lumMod val="50000"/>
                    <a:lumOff val="50000"/>
                  </a:schemeClr>
                </a:solidFill>
                <a:latin typeface="Verdana" charset="0"/>
                <a:ea typeface="Verdana" charset="0"/>
                <a:cs typeface="Verdana" charset="0"/>
              </a:rPr>
              <a:t>Necesidades, pains &amp; gains en la relación con la compañía.</a:t>
            </a:r>
          </a:p>
          <a:p>
            <a:pPr marL="171450" indent="-171450" algn="just">
              <a:buFont typeface="Arial" panose="020B0604020202020204" pitchFamily="34" charset="0"/>
              <a:buChar char="•"/>
            </a:pPr>
            <a:r>
              <a:rPr lang="es-ES_tradnl" sz="1200" dirty="0">
                <a:solidFill>
                  <a:schemeClr val="tx1">
                    <a:lumMod val="50000"/>
                    <a:lumOff val="50000"/>
                  </a:schemeClr>
                </a:solidFill>
                <a:latin typeface="Verdana" charset="0"/>
                <a:ea typeface="Verdana" charset="0"/>
                <a:cs typeface="Verdana" charset="0"/>
              </a:rPr>
              <a:t>Preferencias y pautas de comportamiento que condicionan la selección y utilización de canales.</a:t>
            </a:r>
          </a:p>
          <a:p>
            <a:pPr marL="171450" indent="-171450" algn="just">
              <a:buFont typeface="Arial" panose="020B0604020202020204" pitchFamily="34" charset="0"/>
              <a:buChar char="•"/>
            </a:pPr>
            <a:r>
              <a:rPr lang="es-ES_tradnl" sz="1200" dirty="0">
                <a:solidFill>
                  <a:schemeClr val="tx1">
                    <a:lumMod val="50000"/>
                    <a:lumOff val="50000"/>
                  </a:schemeClr>
                </a:solidFill>
                <a:latin typeface="Verdana" charset="0"/>
                <a:ea typeface="Verdana" charset="0"/>
                <a:cs typeface="Verdana" charset="0"/>
              </a:rPr>
              <a:t>La información sociopsicográfica (estilo de vida, actividades, comportamientos con otras compañías) es incorporada al análisis aunque no suele tener un carácter crítico.</a:t>
            </a:r>
          </a:p>
        </p:txBody>
      </p:sp>
      <p:sp>
        <p:nvSpPr>
          <p:cNvPr id="15" name="Paralelogramo 14">
            <a:extLst>
              <a:ext uri="{FF2B5EF4-FFF2-40B4-BE49-F238E27FC236}">
                <a16:creationId xmlns:a16="http://schemas.microsoft.com/office/drawing/2014/main" id="{5F41262A-C9E2-CB4F-979E-5549637EA064}"/>
              </a:ext>
            </a:extLst>
          </p:cNvPr>
          <p:cNvSpPr/>
          <p:nvPr/>
        </p:nvSpPr>
        <p:spPr>
          <a:xfrm>
            <a:off x="-370701" y="1633017"/>
            <a:ext cx="3616472" cy="1382032"/>
          </a:xfrm>
          <a:prstGeom prst="parallelogram">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_tradnl" sz="3200" dirty="0">
                <a:latin typeface="Verdana" charset="0"/>
                <a:ea typeface="Verdana" charset="0"/>
                <a:cs typeface="Verdana" charset="0"/>
              </a:rPr>
              <a:t>Propuesta</a:t>
            </a:r>
          </a:p>
          <a:p>
            <a:r>
              <a:rPr lang="es-ES" sz="3200" dirty="0">
                <a:latin typeface="Verdana" charset="0"/>
                <a:ea typeface="Verdana" charset="0"/>
                <a:cs typeface="Verdana" charset="0"/>
              </a:rPr>
              <a:t>metodología</a:t>
            </a:r>
            <a:endParaRPr lang="es-ES_tradnl" sz="3200" dirty="0">
              <a:latin typeface="Verdana" charset="0"/>
              <a:ea typeface="Verdana" charset="0"/>
              <a:cs typeface="Verdana" charset="0"/>
            </a:endParaRPr>
          </a:p>
        </p:txBody>
      </p:sp>
    </p:spTree>
    <p:extLst>
      <p:ext uri="{BB962C8B-B14F-4D97-AF65-F5344CB8AC3E}">
        <p14:creationId xmlns:p14="http://schemas.microsoft.com/office/powerpoint/2010/main" val="13806441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3"/>
          <a:srcRect l="27857" t="4517" b="5376"/>
          <a:stretch/>
        </p:blipFill>
        <p:spPr>
          <a:xfrm>
            <a:off x="0" y="-1"/>
            <a:ext cx="3666594" cy="6858455"/>
          </a:xfrm>
          <a:prstGeom prst="rect">
            <a:avLst/>
          </a:prstGeom>
        </p:spPr>
      </p:pic>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0"/>
            <a:ext cx="12542108" cy="7054383"/>
          </a:xfrm>
          <a:prstGeom prst="rect">
            <a:avLst/>
          </a:prstGeom>
        </p:spPr>
      </p:pic>
      <p:sp>
        <p:nvSpPr>
          <p:cNvPr id="2" name="Rectángulo 1"/>
          <p:cNvSpPr/>
          <p:nvPr/>
        </p:nvSpPr>
        <p:spPr>
          <a:xfrm>
            <a:off x="3925947" y="2234083"/>
            <a:ext cx="7661366" cy="1569660"/>
          </a:xfrm>
          <a:prstGeom prst="rect">
            <a:avLst/>
          </a:prstGeom>
        </p:spPr>
        <p:txBody>
          <a:bodyPr wrap="square">
            <a:spAutoFit/>
          </a:bodyPr>
          <a:lstStyle/>
          <a:p>
            <a:pPr algn="just"/>
            <a:r>
              <a:rPr lang="es-ES_tradnl" sz="1200" dirty="0">
                <a:solidFill>
                  <a:schemeClr val="tx1">
                    <a:lumMod val="50000"/>
                    <a:lumOff val="50000"/>
                  </a:schemeClr>
                </a:solidFill>
                <a:latin typeface="Verdana" charset="0"/>
                <a:ea typeface="Verdana" charset="0"/>
                <a:cs typeface="Verdana" charset="0"/>
              </a:rPr>
              <a:t>Los arquetipos, junto al Customer Journey, conforman las </a:t>
            </a:r>
            <a:r>
              <a:rPr lang="es-ES_tradnl" sz="1200" b="1" dirty="0">
                <a:solidFill>
                  <a:schemeClr val="tx1">
                    <a:lumMod val="50000"/>
                    <a:lumOff val="50000"/>
                  </a:schemeClr>
                </a:solidFill>
                <a:latin typeface="Verdana" charset="0"/>
                <a:ea typeface="Verdana" charset="0"/>
                <a:cs typeface="Verdana" charset="0"/>
              </a:rPr>
              <a:t>herramientas fundamentales de comprensión y gestión de la Experiencia y nos ayudan a resolver y entender </a:t>
            </a:r>
            <a:r>
              <a:rPr lang="es-ES_tradnl" sz="1200" dirty="0">
                <a:solidFill>
                  <a:schemeClr val="tx1">
                    <a:lumMod val="50000"/>
                    <a:lumOff val="50000"/>
                  </a:schemeClr>
                </a:solidFill>
                <a:latin typeface="Verdana" charset="0"/>
                <a:ea typeface="Verdana" charset="0"/>
                <a:cs typeface="Verdana" charset="0"/>
              </a:rPr>
              <a:t>el detalle de aspectos del cliente que no siempre han sido explorados: ¿Qué espera nuestro cliente? ¿Qué estamos generando en él? ¿En qué cumplimos, le defraudamos o le sorprendemos? Debemos </a:t>
            </a:r>
            <a:r>
              <a:rPr lang="es-ES_tradnl" sz="1200" b="1" dirty="0">
                <a:solidFill>
                  <a:schemeClr val="tx1">
                    <a:lumMod val="50000"/>
                    <a:lumOff val="50000"/>
                  </a:schemeClr>
                </a:solidFill>
                <a:latin typeface="Verdana" charset="0"/>
                <a:ea typeface="Verdana" charset="0"/>
                <a:cs typeface="Verdana" charset="0"/>
              </a:rPr>
              <a:t>comprender los drivers de compra y consumo</a:t>
            </a:r>
            <a:r>
              <a:rPr lang="es-ES_tradnl" sz="1200" dirty="0">
                <a:solidFill>
                  <a:schemeClr val="tx1">
                    <a:lumMod val="50000"/>
                    <a:lumOff val="50000"/>
                  </a:schemeClr>
                </a:solidFill>
                <a:latin typeface="Verdana" charset="0"/>
                <a:ea typeface="Verdana" charset="0"/>
                <a:cs typeface="Verdana" charset="0"/>
              </a:rPr>
              <a:t> siendo capaces de construir una propuesta de valor diferencial que refleje el ADN de la Experiencia de nuestra compañía y nos ayude a nuestros objetivos con los del cliente, planteando acciones de transformación construidas desde una óptica experiencial. </a:t>
            </a:r>
          </a:p>
        </p:txBody>
      </p:sp>
      <p:sp>
        <p:nvSpPr>
          <p:cNvPr id="9" name="Paralelogramo 8">
            <a:extLst>
              <a:ext uri="{FF2B5EF4-FFF2-40B4-BE49-F238E27FC236}">
                <a16:creationId xmlns:a16="http://schemas.microsoft.com/office/drawing/2014/main" id="{F358A42E-60CC-4647-8833-8688A9A60E83}"/>
              </a:ext>
            </a:extLst>
          </p:cNvPr>
          <p:cNvSpPr/>
          <p:nvPr/>
        </p:nvSpPr>
        <p:spPr>
          <a:xfrm>
            <a:off x="3940914" y="673398"/>
            <a:ext cx="6563256" cy="465733"/>
          </a:xfrm>
          <a:prstGeom prst="parallelogram">
            <a:avLst>
              <a:gd name="adj" fmla="val 15183"/>
            </a:avLst>
          </a:prstGeom>
          <a:solidFill>
            <a:schemeClr val="tx1">
              <a:lumMod val="50000"/>
              <a:lumOff val="5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600" dirty="0">
                <a:ln w="22860">
                  <a:noFill/>
                </a:ln>
                <a:solidFill>
                  <a:schemeClr val="bg1"/>
                </a:solidFill>
                <a:latin typeface="Verdana Normal" charset="0"/>
                <a:ea typeface="Verdana Normal" charset="0"/>
                <a:cs typeface="Verdana Normal" charset="0"/>
              </a:rPr>
              <a:t>3. Necesidades a las que responde la metodología:</a:t>
            </a:r>
          </a:p>
        </p:txBody>
      </p:sp>
      <p:sp>
        <p:nvSpPr>
          <p:cNvPr id="10" name="Rectángulo 9">
            <a:extLst>
              <a:ext uri="{FF2B5EF4-FFF2-40B4-BE49-F238E27FC236}">
                <a16:creationId xmlns:a16="http://schemas.microsoft.com/office/drawing/2014/main" id="{0757DE11-EFEB-5242-9982-AAAD46F48D93}"/>
              </a:ext>
            </a:extLst>
          </p:cNvPr>
          <p:cNvSpPr/>
          <p:nvPr/>
        </p:nvSpPr>
        <p:spPr>
          <a:xfrm>
            <a:off x="3940914" y="1923154"/>
            <a:ext cx="7764236" cy="307777"/>
          </a:xfrm>
          <a:prstGeom prst="rect">
            <a:avLst/>
          </a:prstGeom>
        </p:spPr>
        <p:txBody>
          <a:bodyPr wrap="square">
            <a:spAutoFit/>
          </a:bodyPr>
          <a:lstStyle/>
          <a:p>
            <a:r>
              <a:rPr lang="es-ES_tradnl" sz="1400" b="1" dirty="0">
                <a:solidFill>
                  <a:schemeClr val="tx1">
                    <a:lumMod val="50000"/>
                    <a:lumOff val="50000"/>
                  </a:schemeClr>
                </a:solidFill>
                <a:latin typeface="Verdana" charset="0"/>
                <a:ea typeface="Verdana" charset="0"/>
                <a:cs typeface="Verdana" charset="0"/>
              </a:rPr>
              <a:t>* Ejemplo: </a:t>
            </a:r>
            <a:endParaRPr lang="es-ES_tradnl" sz="1400" b="1" dirty="0">
              <a:solidFill>
                <a:srgbClr val="C00000"/>
              </a:solidFill>
              <a:latin typeface="Verdana" charset="0"/>
              <a:ea typeface="Verdana" charset="0"/>
              <a:cs typeface="Verdana" charset="0"/>
            </a:endParaRPr>
          </a:p>
        </p:txBody>
      </p:sp>
      <p:sp>
        <p:nvSpPr>
          <p:cNvPr id="12" name="Rectángulo 11">
            <a:extLst>
              <a:ext uri="{FF2B5EF4-FFF2-40B4-BE49-F238E27FC236}">
                <a16:creationId xmlns:a16="http://schemas.microsoft.com/office/drawing/2014/main" id="{9F16847D-F5F9-9742-936D-088F3CDBD2C6}"/>
              </a:ext>
            </a:extLst>
          </p:cNvPr>
          <p:cNvSpPr/>
          <p:nvPr/>
        </p:nvSpPr>
        <p:spPr>
          <a:xfrm>
            <a:off x="3940914" y="1250093"/>
            <a:ext cx="7661366" cy="461665"/>
          </a:xfrm>
          <a:prstGeom prst="rect">
            <a:avLst/>
          </a:prstGeom>
        </p:spPr>
        <p:txBody>
          <a:bodyPr wrap="square">
            <a:spAutoFit/>
          </a:bodyPr>
          <a:lstStyle/>
          <a:p>
            <a:r>
              <a:rPr lang="es-ES_tradnl" sz="1200" dirty="0">
                <a:solidFill>
                  <a:schemeClr val="tx1">
                    <a:lumMod val="50000"/>
                    <a:lumOff val="50000"/>
                  </a:schemeClr>
                </a:solidFill>
                <a:latin typeface="Verdana" charset="0"/>
                <a:ea typeface="Verdana" charset="0"/>
                <a:cs typeface="Verdana" charset="0"/>
              </a:rPr>
              <a:t>¿Para qué sirve y en qué ayuda esta metodología dentro de la estrategia de Experiencia de Cliente?</a:t>
            </a:r>
          </a:p>
        </p:txBody>
      </p:sp>
      <p:cxnSp>
        <p:nvCxnSpPr>
          <p:cNvPr id="13" name="Conector recto 12">
            <a:extLst>
              <a:ext uri="{FF2B5EF4-FFF2-40B4-BE49-F238E27FC236}">
                <a16:creationId xmlns:a16="http://schemas.microsoft.com/office/drawing/2014/main" id="{56D21697-83FE-B145-A7C5-830C978B5A15}"/>
              </a:ext>
            </a:extLst>
          </p:cNvPr>
          <p:cNvCxnSpPr/>
          <p:nvPr/>
        </p:nvCxnSpPr>
        <p:spPr>
          <a:xfrm>
            <a:off x="4030774" y="1814628"/>
            <a:ext cx="7479236"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5" name="Paralelogramo 14">
            <a:extLst>
              <a:ext uri="{FF2B5EF4-FFF2-40B4-BE49-F238E27FC236}">
                <a16:creationId xmlns:a16="http://schemas.microsoft.com/office/drawing/2014/main" id="{CBD15EBC-9A1D-8E4E-9787-7E2E74E8D2CA}"/>
              </a:ext>
            </a:extLst>
          </p:cNvPr>
          <p:cNvSpPr/>
          <p:nvPr/>
        </p:nvSpPr>
        <p:spPr>
          <a:xfrm>
            <a:off x="3441804" y="3997168"/>
            <a:ext cx="4985916" cy="465733"/>
          </a:xfrm>
          <a:prstGeom prst="parallelogram">
            <a:avLst>
              <a:gd name="adj" fmla="val 15183"/>
            </a:avLst>
          </a:prstGeom>
          <a:solidFill>
            <a:schemeClr val="tx1">
              <a:lumMod val="50000"/>
              <a:lumOff val="5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600" dirty="0">
                <a:ln w="22860">
                  <a:noFill/>
                </a:ln>
                <a:solidFill>
                  <a:schemeClr val="bg1"/>
                </a:solidFill>
                <a:latin typeface="Verdana Normal" charset="0"/>
                <a:ea typeface="Verdana Normal" charset="0"/>
                <a:cs typeface="Verdana Normal" charset="0"/>
              </a:rPr>
              <a:t>4. Objetivos y resultados:</a:t>
            </a:r>
          </a:p>
        </p:txBody>
      </p:sp>
      <p:sp>
        <p:nvSpPr>
          <p:cNvPr id="16" name="Rectángulo 15">
            <a:extLst>
              <a:ext uri="{FF2B5EF4-FFF2-40B4-BE49-F238E27FC236}">
                <a16:creationId xmlns:a16="http://schemas.microsoft.com/office/drawing/2014/main" id="{4B1225AD-CA2C-344E-990D-79913C545B91}"/>
              </a:ext>
            </a:extLst>
          </p:cNvPr>
          <p:cNvSpPr/>
          <p:nvPr/>
        </p:nvSpPr>
        <p:spPr>
          <a:xfrm>
            <a:off x="3360486" y="4612186"/>
            <a:ext cx="7764236" cy="307777"/>
          </a:xfrm>
          <a:prstGeom prst="rect">
            <a:avLst/>
          </a:prstGeom>
        </p:spPr>
        <p:txBody>
          <a:bodyPr wrap="square">
            <a:spAutoFit/>
          </a:bodyPr>
          <a:lstStyle/>
          <a:p>
            <a:r>
              <a:rPr lang="es-ES_tradnl" sz="1400" b="1" dirty="0">
                <a:solidFill>
                  <a:schemeClr val="tx1">
                    <a:lumMod val="50000"/>
                    <a:lumOff val="50000"/>
                  </a:schemeClr>
                </a:solidFill>
                <a:latin typeface="Verdana" charset="0"/>
                <a:ea typeface="Verdana" charset="0"/>
                <a:cs typeface="Verdana" charset="0"/>
              </a:rPr>
              <a:t>* Ejemplo: </a:t>
            </a:r>
            <a:endParaRPr lang="es-ES_tradnl" sz="1400" b="1" dirty="0">
              <a:solidFill>
                <a:srgbClr val="C00000"/>
              </a:solidFill>
              <a:latin typeface="Verdana" charset="0"/>
              <a:ea typeface="Verdana" charset="0"/>
              <a:cs typeface="Verdana" charset="0"/>
            </a:endParaRPr>
          </a:p>
        </p:txBody>
      </p:sp>
      <p:sp>
        <p:nvSpPr>
          <p:cNvPr id="17" name="Rectángulo 16">
            <a:extLst>
              <a:ext uri="{FF2B5EF4-FFF2-40B4-BE49-F238E27FC236}">
                <a16:creationId xmlns:a16="http://schemas.microsoft.com/office/drawing/2014/main" id="{B451826A-C9FD-704C-A874-084D00C81DA0}"/>
              </a:ext>
            </a:extLst>
          </p:cNvPr>
          <p:cNvSpPr/>
          <p:nvPr/>
        </p:nvSpPr>
        <p:spPr>
          <a:xfrm>
            <a:off x="3360486" y="4965683"/>
            <a:ext cx="8241794" cy="1384995"/>
          </a:xfrm>
          <a:prstGeom prst="rect">
            <a:avLst/>
          </a:prstGeom>
        </p:spPr>
        <p:txBody>
          <a:bodyPr wrap="square">
            <a:spAutoFit/>
          </a:bodyPr>
          <a:lstStyle/>
          <a:p>
            <a:pPr algn="just"/>
            <a:r>
              <a:rPr lang="es-ES_tradnl" sz="1200" dirty="0">
                <a:solidFill>
                  <a:schemeClr val="tx1">
                    <a:lumMod val="50000"/>
                    <a:lumOff val="50000"/>
                  </a:schemeClr>
                </a:solidFill>
                <a:latin typeface="Verdana" charset="0"/>
                <a:ea typeface="Verdana" charset="0"/>
                <a:cs typeface="Verdana" charset="0"/>
              </a:rPr>
              <a:t>El objetivo principal es la </a:t>
            </a:r>
            <a:r>
              <a:rPr lang="es-ES_tradnl" sz="1200" b="1" dirty="0">
                <a:solidFill>
                  <a:schemeClr val="tx1">
                    <a:lumMod val="50000"/>
                    <a:lumOff val="50000"/>
                  </a:schemeClr>
                </a:solidFill>
                <a:latin typeface="Verdana" charset="0"/>
                <a:ea typeface="Verdana" charset="0"/>
                <a:cs typeface="Verdana" charset="0"/>
              </a:rPr>
              <a:t>comprensión de los clientes en base a las expectativas y necesidades</a:t>
            </a:r>
            <a:r>
              <a:rPr lang="es-ES_tradnl" sz="1200" dirty="0">
                <a:solidFill>
                  <a:schemeClr val="tx1">
                    <a:lumMod val="50000"/>
                    <a:lumOff val="50000"/>
                  </a:schemeClr>
                </a:solidFill>
                <a:latin typeface="Verdana" charset="0"/>
                <a:ea typeface="Verdana" charset="0"/>
                <a:cs typeface="Verdana" charset="0"/>
              </a:rPr>
              <a:t> </a:t>
            </a:r>
            <a:r>
              <a:rPr lang="es-ES_tradnl" sz="1200" b="1" dirty="0">
                <a:solidFill>
                  <a:schemeClr val="tx1">
                    <a:lumMod val="50000"/>
                    <a:lumOff val="50000"/>
                  </a:schemeClr>
                </a:solidFill>
                <a:latin typeface="Verdana" charset="0"/>
                <a:ea typeface="Verdana" charset="0"/>
                <a:cs typeface="Verdana" charset="0"/>
              </a:rPr>
              <a:t>y el propósito último de esta herramienta es la transformación</a:t>
            </a:r>
            <a:r>
              <a:rPr lang="es-ES_tradnl" sz="1200" dirty="0">
                <a:solidFill>
                  <a:schemeClr val="tx1">
                    <a:lumMod val="50000"/>
                    <a:lumOff val="50000"/>
                  </a:schemeClr>
                </a:solidFill>
                <a:latin typeface="Verdana" charset="0"/>
                <a:ea typeface="Verdana" charset="0"/>
                <a:cs typeface="Verdana" charset="0"/>
              </a:rPr>
              <a:t> de la Experiencia del Cliente.</a:t>
            </a:r>
          </a:p>
          <a:p>
            <a:pPr algn="just"/>
            <a:r>
              <a:rPr lang="es-ES_tradnl" sz="1200" dirty="0">
                <a:solidFill>
                  <a:schemeClr val="tx1">
                    <a:lumMod val="50000"/>
                    <a:lumOff val="50000"/>
                  </a:schemeClr>
                </a:solidFill>
                <a:latin typeface="Verdana" charset="0"/>
                <a:ea typeface="Verdana" charset="0"/>
                <a:cs typeface="Verdana" charset="0"/>
              </a:rPr>
              <a:t>Con su implantación se consigue, principalmente:</a:t>
            </a:r>
          </a:p>
          <a:p>
            <a:pPr marL="285750" indent="-285750" algn="just">
              <a:buFont typeface="Arial" charset="0"/>
              <a:buChar char="•"/>
            </a:pPr>
            <a:r>
              <a:rPr lang="es-ES_tradnl" sz="1200" dirty="0">
                <a:solidFill>
                  <a:schemeClr val="tx1">
                    <a:lumMod val="50000"/>
                    <a:lumOff val="50000"/>
                  </a:schemeClr>
                </a:solidFill>
                <a:latin typeface="Verdana" charset="0"/>
                <a:ea typeface="Verdana" charset="0"/>
                <a:cs typeface="Verdana" charset="0"/>
              </a:rPr>
              <a:t>Difundir e interiorizar una visión compartida de los clientes.</a:t>
            </a:r>
          </a:p>
          <a:p>
            <a:pPr marL="285750" indent="-285750" algn="just">
              <a:buFont typeface="Arial" charset="0"/>
              <a:buChar char="•"/>
            </a:pPr>
            <a:r>
              <a:rPr lang="es-ES_tradnl" sz="1200" dirty="0">
                <a:solidFill>
                  <a:schemeClr val="tx1">
                    <a:lumMod val="50000"/>
                    <a:lumOff val="50000"/>
                  </a:schemeClr>
                </a:solidFill>
                <a:latin typeface="Verdana" charset="0"/>
                <a:ea typeface="Verdana" charset="0"/>
                <a:cs typeface="Verdana" charset="0"/>
              </a:rPr>
              <a:t>Desplegar acciones de transformación en respuesta a las expectativas de los diferentes arquetipos.</a:t>
            </a:r>
          </a:p>
          <a:p>
            <a:pPr marL="285750" indent="-285750" algn="just">
              <a:buFont typeface="Arial" charset="0"/>
              <a:buChar char="•"/>
            </a:pPr>
            <a:r>
              <a:rPr lang="es-ES_tradnl" sz="1200" dirty="0">
                <a:solidFill>
                  <a:schemeClr val="tx1">
                    <a:lumMod val="50000"/>
                    <a:lumOff val="50000"/>
                  </a:schemeClr>
                </a:solidFill>
                <a:latin typeface="Verdana" charset="0"/>
                <a:ea typeface="Verdana" charset="0"/>
                <a:cs typeface="Verdana" charset="0"/>
              </a:rPr>
              <a:t>Establecer métricas relevantes de comprensión de la experiencia que permitan evaluar el resultado.</a:t>
            </a:r>
          </a:p>
          <a:p>
            <a:pPr marL="285750" indent="-285750" algn="just">
              <a:buFont typeface="Arial" charset="0"/>
              <a:buChar char="•"/>
            </a:pPr>
            <a:r>
              <a:rPr lang="es-ES_tradnl" sz="1200" dirty="0">
                <a:solidFill>
                  <a:schemeClr val="tx1">
                    <a:lumMod val="50000"/>
                    <a:lumOff val="50000"/>
                  </a:schemeClr>
                </a:solidFill>
                <a:latin typeface="Verdana" charset="0"/>
                <a:ea typeface="Verdana" charset="0"/>
                <a:cs typeface="Verdana" charset="0"/>
              </a:rPr>
              <a:t>Diseñar nuevas propuestas de valor.</a:t>
            </a:r>
          </a:p>
        </p:txBody>
      </p:sp>
      <p:sp>
        <p:nvSpPr>
          <p:cNvPr id="18" name="Paralelogramo 17">
            <a:extLst>
              <a:ext uri="{FF2B5EF4-FFF2-40B4-BE49-F238E27FC236}">
                <a16:creationId xmlns:a16="http://schemas.microsoft.com/office/drawing/2014/main" id="{5F41262A-C9E2-CB4F-979E-5549637EA064}"/>
              </a:ext>
            </a:extLst>
          </p:cNvPr>
          <p:cNvSpPr/>
          <p:nvPr/>
        </p:nvSpPr>
        <p:spPr>
          <a:xfrm>
            <a:off x="-370701" y="1633017"/>
            <a:ext cx="3616472" cy="1382032"/>
          </a:xfrm>
          <a:prstGeom prst="parallelogram">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_tradnl" sz="3200" dirty="0">
                <a:latin typeface="Verdana" charset="0"/>
                <a:ea typeface="Verdana" charset="0"/>
                <a:cs typeface="Verdana" charset="0"/>
              </a:rPr>
              <a:t>Propuesta</a:t>
            </a:r>
          </a:p>
          <a:p>
            <a:r>
              <a:rPr lang="es-ES" sz="3200" dirty="0">
                <a:latin typeface="Verdana" charset="0"/>
                <a:ea typeface="Verdana" charset="0"/>
                <a:cs typeface="Verdana" charset="0"/>
              </a:rPr>
              <a:t>metodología</a:t>
            </a:r>
            <a:endParaRPr lang="es-ES_tradnl" sz="3200" dirty="0">
              <a:latin typeface="Verdana" charset="0"/>
              <a:ea typeface="Verdana" charset="0"/>
              <a:cs typeface="Verdana" charset="0"/>
            </a:endParaRPr>
          </a:p>
        </p:txBody>
      </p:sp>
    </p:spTree>
    <p:extLst>
      <p:ext uri="{BB962C8B-B14F-4D97-AF65-F5344CB8AC3E}">
        <p14:creationId xmlns:p14="http://schemas.microsoft.com/office/powerpoint/2010/main" val="12145659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rotWithShape="1">
          <a:blip r:embed="rId3"/>
          <a:srcRect l="27857" t="4517" b="5376"/>
          <a:stretch/>
        </p:blipFill>
        <p:spPr>
          <a:xfrm>
            <a:off x="0" y="-1"/>
            <a:ext cx="3666594" cy="6858455"/>
          </a:xfrm>
          <a:prstGeom prst="rect">
            <a:avLst/>
          </a:prstGeom>
        </p:spPr>
      </p:pic>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0"/>
            <a:ext cx="12542108" cy="7054383"/>
          </a:xfrm>
          <a:prstGeom prst="rect">
            <a:avLst/>
          </a:prstGeom>
        </p:spPr>
      </p:pic>
      <p:sp>
        <p:nvSpPr>
          <p:cNvPr id="7" name="Rectángulo 6"/>
          <p:cNvSpPr/>
          <p:nvPr/>
        </p:nvSpPr>
        <p:spPr>
          <a:xfrm>
            <a:off x="3887574" y="1321985"/>
            <a:ext cx="4764936" cy="1938992"/>
          </a:xfrm>
          <a:prstGeom prst="rect">
            <a:avLst/>
          </a:prstGeom>
        </p:spPr>
        <p:txBody>
          <a:bodyPr wrap="square">
            <a:spAutoFit/>
          </a:bodyPr>
          <a:lstStyle/>
          <a:p>
            <a:pPr algn="just"/>
            <a:r>
              <a:rPr lang="es-ES_tradnl" sz="1200" b="1" dirty="0">
                <a:solidFill>
                  <a:schemeClr val="tx1">
                    <a:lumMod val="50000"/>
                    <a:lumOff val="50000"/>
                  </a:schemeClr>
                </a:solidFill>
                <a:latin typeface="Verdana" charset="0"/>
                <a:ea typeface="Verdana" charset="0"/>
                <a:cs typeface="Verdana" charset="0"/>
              </a:rPr>
              <a:t>Investigar, comprender y caracterizar a los segmentos de clientes para generar acciones que transformen su experiencia </a:t>
            </a:r>
            <a:r>
              <a:rPr lang="es-ES_tradnl" sz="1200" dirty="0">
                <a:solidFill>
                  <a:schemeClr val="tx1">
                    <a:lumMod val="50000"/>
                    <a:lumOff val="50000"/>
                  </a:schemeClr>
                </a:solidFill>
                <a:latin typeface="Verdana" charset="0"/>
                <a:ea typeface="Verdana" charset="0"/>
                <a:cs typeface="Verdana" charset="0"/>
              </a:rPr>
              <a:t>y, en última instancia, una propuesta de valor alineada con la visión del cliente, del mercado y del negocio. Nos enfrentamos al reto de comprender al cliente desde estas tres ópticas: Analizamos la propia vivencia de los clientes, pero a la vez queremos considerar elementos para alcanzar los objetivos de negocio y todo ello considerando elementos del mercado (mejores prácticas, referentes para el cliente…). </a:t>
            </a:r>
          </a:p>
        </p:txBody>
      </p:sp>
      <p:pic>
        <p:nvPicPr>
          <p:cNvPr id="8" name="Imagen 7"/>
          <p:cNvPicPr>
            <a:picLocks noChangeAspect="1"/>
          </p:cNvPicPr>
          <p:nvPr/>
        </p:nvPicPr>
        <p:blipFill>
          <a:blip r:embed="rId5"/>
          <a:stretch>
            <a:fillRect/>
          </a:stretch>
        </p:blipFill>
        <p:spPr>
          <a:xfrm>
            <a:off x="8926830" y="1212645"/>
            <a:ext cx="2172850" cy="2047494"/>
          </a:xfrm>
          <a:prstGeom prst="rect">
            <a:avLst/>
          </a:prstGeom>
        </p:spPr>
      </p:pic>
      <p:sp>
        <p:nvSpPr>
          <p:cNvPr id="10" name="Paralelogramo 9">
            <a:extLst>
              <a:ext uri="{FF2B5EF4-FFF2-40B4-BE49-F238E27FC236}">
                <a16:creationId xmlns:a16="http://schemas.microsoft.com/office/drawing/2014/main" id="{E405CC2B-8B92-5C43-9FDA-222C8E0E751E}"/>
              </a:ext>
            </a:extLst>
          </p:cNvPr>
          <p:cNvSpPr/>
          <p:nvPr/>
        </p:nvSpPr>
        <p:spPr>
          <a:xfrm>
            <a:off x="3940914" y="673398"/>
            <a:ext cx="4985916" cy="465733"/>
          </a:xfrm>
          <a:prstGeom prst="parallelogram">
            <a:avLst>
              <a:gd name="adj" fmla="val 15183"/>
            </a:avLst>
          </a:prstGeom>
          <a:solidFill>
            <a:schemeClr val="tx1">
              <a:lumMod val="50000"/>
              <a:lumOff val="5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600" dirty="0">
                <a:ln w="22860">
                  <a:noFill/>
                </a:ln>
                <a:solidFill>
                  <a:schemeClr val="bg1"/>
                </a:solidFill>
                <a:latin typeface="Verdana Normal" charset="0"/>
                <a:ea typeface="Verdana Normal" charset="0"/>
                <a:cs typeface="Verdana Normal" charset="0"/>
              </a:rPr>
              <a:t>5. Alcance</a:t>
            </a:r>
          </a:p>
        </p:txBody>
      </p:sp>
      <p:pic>
        <p:nvPicPr>
          <p:cNvPr id="15" name="Imagen 14">
            <a:extLst>
              <a:ext uri="{FF2B5EF4-FFF2-40B4-BE49-F238E27FC236}">
                <a16:creationId xmlns:a16="http://schemas.microsoft.com/office/drawing/2014/main" id="{E13F1313-2A07-354E-9E82-38D7C2179AFD}"/>
              </a:ext>
            </a:extLst>
          </p:cNvPr>
          <p:cNvPicPr/>
          <p:nvPr/>
        </p:nvPicPr>
        <p:blipFill>
          <a:blip r:embed="rId6">
            <a:extLst>
              <a:ext uri="{28A0092B-C50C-407E-A947-70E740481C1C}">
                <a14:useLocalDpi xmlns:a14="http://schemas.microsoft.com/office/drawing/2010/main" val="0"/>
              </a:ext>
            </a:extLst>
          </a:blip>
          <a:stretch>
            <a:fillRect/>
          </a:stretch>
        </p:blipFill>
        <p:spPr>
          <a:xfrm>
            <a:off x="3826614" y="3322223"/>
            <a:ext cx="7387366" cy="3036951"/>
          </a:xfrm>
          <a:prstGeom prst="rect">
            <a:avLst/>
          </a:prstGeom>
        </p:spPr>
      </p:pic>
      <p:sp>
        <p:nvSpPr>
          <p:cNvPr id="11" name="Paralelogramo 10">
            <a:extLst>
              <a:ext uri="{FF2B5EF4-FFF2-40B4-BE49-F238E27FC236}">
                <a16:creationId xmlns:a16="http://schemas.microsoft.com/office/drawing/2014/main" id="{5F41262A-C9E2-CB4F-979E-5549637EA064}"/>
              </a:ext>
            </a:extLst>
          </p:cNvPr>
          <p:cNvSpPr/>
          <p:nvPr/>
        </p:nvSpPr>
        <p:spPr>
          <a:xfrm>
            <a:off x="-370701" y="1633017"/>
            <a:ext cx="3616472" cy="1382032"/>
          </a:xfrm>
          <a:prstGeom prst="parallelogram">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_tradnl" sz="3200" dirty="0">
                <a:latin typeface="Verdana" charset="0"/>
                <a:ea typeface="Verdana" charset="0"/>
                <a:cs typeface="Verdana" charset="0"/>
              </a:rPr>
              <a:t>Propuesta</a:t>
            </a:r>
          </a:p>
          <a:p>
            <a:r>
              <a:rPr lang="es-ES" sz="3200" dirty="0">
                <a:latin typeface="Verdana" charset="0"/>
                <a:ea typeface="Verdana" charset="0"/>
                <a:cs typeface="Verdana" charset="0"/>
              </a:rPr>
              <a:t>metodología</a:t>
            </a:r>
            <a:endParaRPr lang="es-ES_tradnl" sz="3200" dirty="0">
              <a:latin typeface="Verdana" charset="0"/>
              <a:ea typeface="Verdana" charset="0"/>
              <a:cs typeface="Verdana" charset="0"/>
            </a:endParaRPr>
          </a:p>
        </p:txBody>
      </p:sp>
    </p:spTree>
    <p:extLst>
      <p:ext uri="{BB962C8B-B14F-4D97-AF65-F5344CB8AC3E}">
        <p14:creationId xmlns:p14="http://schemas.microsoft.com/office/powerpoint/2010/main" val="12844190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rotWithShape="1">
          <a:blip r:embed="rId3"/>
          <a:srcRect l="27857" t="4517" b="5376"/>
          <a:stretch/>
        </p:blipFill>
        <p:spPr>
          <a:xfrm>
            <a:off x="0" y="-1"/>
            <a:ext cx="3666594" cy="6858455"/>
          </a:xfrm>
          <a:prstGeom prst="rect">
            <a:avLst/>
          </a:prstGeom>
        </p:spPr>
      </p:pic>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0"/>
            <a:ext cx="12542108" cy="7054383"/>
          </a:xfrm>
          <a:prstGeom prst="rect">
            <a:avLst/>
          </a:prstGeom>
        </p:spPr>
      </p:pic>
      <p:sp>
        <p:nvSpPr>
          <p:cNvPr id="2" name="Rectángulo 1"/>
          <p:cNvSpPr/>
          <p:nvPr/>
        </p:nvSpPr>
        <p:spPr>
          <a:xfrm>
            <a:off x="3869538" y="1284336"/>
            <a:ext cx="7726055" cy="4939814"/>
          </a:xfrm>
          <a:prstGeom prst="rect">
            <a:avLst/>
          </a:prstGeom>
        </p:spPr>
        <p:txBody>
          <a:bodyPr wrap="square">
            <a:spAutoFit/>
          </a:bodyPr>
          <a:lstStyle/>
          <a:p>
            <a:pPr marL="285750" indent="-285750" algn="just">
              <a:buFont typeface="Arial" charset="0"/>
              <a:buChar char="•"/>
            </a:pPr>
            <a:r>
              <a:rPr lang="es-ES_tradnl" sz="1200" b="1" dirty="0">
                <a:solidFill>
                  <a:schemeClr val="tx1">
                    <a:lumMod val="50000"/>
                    <a:lumOff val="50000"/>
                  </a:schemeClr>
                </a:solidFill>
                <a:latin typeface="Verdana" charset="0"/>
                <a:ea typeface="Verdana" charset="0"/>
                <a:cs typeface="Verdana" charset="0"/>
              </a:rPr>
              <a:t>FASE 1: INVESTIGACIÓN: </a:t>
            </a:r>
          </a:p>
          <a:p>
            <a:pPr algn="just"/>
            <a:r>
              <a:rPr lang="es-ES_tradnl" sz="1200" dirty="0">
                <a:solidFill>
                  <a:schemeClr val="tx1">
                    <a:lumMod val="50000"/>
                    <a:lumOff val="50000"/>
                  </a:schemeClr>
                </a:solidFill>
                <a:latin typeface="Verdana" charset="0"/>
                <a:ea typeface="Verdana" charset="0"/>
                <a:cs typeface="Verdana" charset="0"/>
              </a:rPr>
              <a:t>En esta primera fase de investigación identificaremos de forma cualitativa, cuantitativa y competitiva lo que vive el cliente y lo que espera vivir. </a:t>
            </a:r>
          </a:p>
          <a:p>
            <a:pPr algn="just"/>
            <a:endParaRPr lang="es-ES_tradnl" sz="1200" dirty="0">
              <a:solidFill>
                <a:schemeClr val="tx1">
                  <a:lumMod val="50000"/>
                  <a:lumOff val="50000"/>
                </a:schemeClr>
              </a:solidFill>
              <a:latin typeface="Verdana" charset="0"/>
              <a:ea typeface="Verdana" charset="0"/>
              <a:cs typeface="Verdana" charset="0"/>
            </a:endParaRPr>
          </a:p>
          <a:p>
            <a:pPr algn="just"/>
            <a:r>
              <a:rPr lang="es-ES_tradnl" sz="1200" dirty="0">
                <a:solidFill>
                  <a:schemeClr val="tx1">
                    <a:lumMod val="50000"/>
                    <a:lumOff val="50000"/>
                  </a:schemeClr>
                </a:solidFill>
                <a:latin typeface="Verdana" charset="0"/>
                <a:ea typeface="Verdana" charset="0"/>
                <a:cs typeface="Verdana" charset="0"/>
              </a:rPr>
              <a:t>Este análisis se realiza a base de 3 ejes: </a:t>
            </a:r>
          </a:p>
          <a:p>
            <a:pPr algn="just"/>
            <a:endParaRPr lang="es-ES_tradnl" sz="1200" dirty="0">
              <a:solidFill>
                <a:schemeClr val="tx1">
                  <a:lumMod val="50000"/>
                  <a:lumOff val="50000"/>
                </a:schemeClr>
              </a:solidFill>
              <a:latin typeface="Verdana" charset="0"/>
              <a:ea typeface="Verdana" charset="0"/>
              <a:cs typeface="Verdana" charset="0"/>
            </a:endParaRPr>
          </a:p>
          <a:p>
            <a:pPr marL="228600" indent="-228600" algn="just">
              <a:spcAft>
                <a:spcPts val="600"/>
              </a:spcAft>
              <a:buFont typeface="+mj-lt"/>
              <a:buAutoNum type="arabicPeriod"/>
            </a:pPr>
            <a:r>
              <a:rPr lang="es-ES_tradnl" sz="1200" dirty="0">
                <a:solidFill>
                  <a:schemeClr val="tx1">
                    <a:lumMod val="50000"/>
                    <a:lumOff val="50000"/>
                  </a:schemeClr>
                </a:solidFill>
                <a:latin typeface="Verdana" charset="0"/>
                <a:ea typeface="Verdana" charset="0"/>
                <a:cs typeface="Verdana" charset="0"/>
              </a:rPr>
              <a:t>Análisis de sector y no clientes con el objetivo de entender cuáles son las tendencias presentes que condicionan las expectativas de los consumidores, las best practices en el mercado y el sector.</a:t>
            </a:r>
          </a:p>
          <a:p>
            <a:pPr marL="228600" indent="-228600" algn="just">
              <a:spcAft>
                <a:spcPts val="600"/>
              </a:spcAft>
              <a:buFont typeface="+mj-lt"/>
              <a:buAutoNum type="arabicPeriod"/>
            </a:pPr>
            <a:r>
              <a:rPr lang="es-ES_tradnl" sz="1200" dirty="0">
                <a:solidFill>
                  <a:schemeClr val="tx1">
                    <a:lumMod val="50000"/>
                    <a:lumOff val="50000"/>
                  </a:schemeClr>
                </a:solidFill>
                <a:latin typeface="Verdana" charset="0"/>
                <a:ea typeface="Verdana" charset="0"/>
                <a:cs typeface="Verdana" charset="0"/>
              </a:rPr>
              <a:t>Por otro lado mapear las expectativas de los clientes de nuestros competidores.</a:t>
            </a:r>
          </a:p>
          <a:p>
            <a:pPr marL="228600" indent="-228600" algn="just">
              <a:spcAft>
                <a:spcPts val="600"/>
              </a:spcAft>
              <a:buFont typeface="+mj-lt"/>
              <a:buAutoNum type="arabicPeriod"/>
            </a:pPr>
            <a:r>
              <a:rPr lang="es-ES_tradnl" sz="1200" dirty="0">
                <a:solidFill>
                  <a:schemeClr val="tx1">
                    <a:lumMod val="50000"/>
                    <a:lumOff val="50000"/>
                  </a:schemeClr>
                </a:solidFill>
                <a:latin typeface="Verdana" charset="0"/>
                <a:ea typeface="Verdana" charset="0"/>
                <a:cs typeface="Verdana" charset="0"/>
              </a:rPr>
              <a:t>Análisis interno con el objetivo de recopilar información existente, conocer investigaciones previamente realizadas, los que se consideran hallazgos sólidos y las hipótesis sobre clientes. En este eje del análisis nuestro objetivo es obtener una comprensión de la visión del negocio, involucrando profesionales claves a través de entrevistas en profundidad y sesiones con colaboradores.</a:t>
            </a:r>
          </a:p>
          <a:p>
            <a:pPr algn="just"/>
            <a:endParaRPr lang="es-ES_tradnl" sz="1200" dirty="0">
              <a:solidFill>
                <a:schemeClr val="tx1">
                  <a:lumMod val="50000"/>
                  <a:lumOff val="50000"/>
                </a:schemeClr>
              </a:solidFill>
              <a:latin typeface="Verdana" charset="0"/>
              <a:ea typeface="Verdana" charset="0"/>
              <a:cs typeface="Verdana" charset="0"/>
            </a:endParaRPr>
          </a:p>
          <a:p>
            <a:pPr algn="just"/>
            <a:r>
              <a:rPr lang="es-ES_tradnl" sz="1200" dirty="0">
                <a:solidFill>
                  <a:schemeClr val="tx1">
                    <a:lumMod val="50000"/>
                    <a:lumOff val="50000"/>
                  </a:schemeClr>
                </a:solidFill>
                <a:latin typeface="Verdana" charset="0"/>
                <a:ea typeface="Verdana" charset="0"/>
                <a:cs typeface="Verdana" charset="0"/>
              </a:rPr>
              <a:t>En función del alcance de los proyectos y el tipo de uso pretendido las actividades de investigación pueden variar.  Planteamos la combinación de técnicas por un lado cualitativas y cuantitativas, por otro exploratorias y en profundidad y, finalmente, con clientes y no clientes.  De este modo es posible cubrir los 3 ejes del análisis.  Si bien contamos con un punto de partida para el análisis, siempre buscamos detectar nuevos aspectos que puedan ser reveladores para la investigación en particular, permitiendo modificar y adaptar el curso de la investigación. Con todo ello, recabamos la información que garantice que comprendamos a nuestro cliente desde lo que es importante para él y para el negocio. Como output, entregamos los análisis intermedios de las actividades de campo con clientes, sin llegar a identificar los arquetipos ni desarrollarlos.  </a:t>
            </a:r>
          </a:p>
        </p:txBody>
      </p:sp>
      <p:sp>
        <p:nvSpPr>
          <p:cNvPr id="10" name="Paralelogramo 9">
            <a:extLst>
              <a:ext uri="{FF2B5EF4-FFF2-40B4-BE49-F238E27FC236}">
                <a16:creationId xmlns:a16="http://schemas.microsoft.com/office/drawing/2014/main" id="{A386C2D4-2F24-6E43-8DC4-6D67EB93B092}"/>
              </a:ext>
            </a:extLst>
          </p:cNvPr>
          <p:cNvSpPr/>
          <p:nvPr/>
        </p:nvSpPr>
        <p:spPr>
          <a:xfrm>
            <a:off x="3940914" y="673398"/>
            <a:ext cx="5683146" cy="465733"/>
          </a:xfrm>
          <a:prstGeom prst="parallelogram">
            <a:avLst>
              <a:gd name="adj" fmla="val 15183"/>
            </a:avLst>
          </a:prstGeom>
          <a:solidFill>
            <a:schemeClr val="tx1">
              <a:lumMod val="50000"/>
              <a:lumOff val="5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600" dirty="0">
                <a:ln w="22860">
                  <a:noFill/>
                </a:ln>
                <a:solidFill>
                  <a:schemeClr val="bg1"/>
                </a:solidFill>
                <a:latin typeface="Verdana Normal" charset="0"/>
                <a:ea typeface="Verdana Normal" charset="0"/>
                <a:cs typeface="Verdana Normal" charset="0"/>
              </a:rPr>
              <a:t>6. Pasos a seguir para su implementación:</a:t>
            </a:r>
          </a:p>
        </p:txBody>
      </p:sp>
      <p:sp>
        <p:nvSpPr>
          <p:cNvPr id="7" name="Paralelogramo 6">
            <a:extLst>
              <a:ext uri="{FF2B5EF4-FFF2-40B4-BE49-F238E27FC236}">
                <a16:creationId xmlns:a16="http://schemas.microsoft.com/office/drawing/2014/main" id="{5F41262A-C9E2-CB4F-979E-5549637EA064}"/>
              </a:ext>
            </a:extLst>
          </p:cNvPr>
          <p:cNvSpPr/>
          <p:nvPr/>
        </p:nvSpPr>
        <p:spPr>
          <a:xfrm>
            <a:off x="-370701" y="1633017"/>
            <a:ext cx="3616472" cy="1382032"/>
          </a:xfrm>
          <a:prstGeom prst="parallelogram">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_tradnl" sz="3200" dirty="0">
                <a:latin typeface="Verdana" charset="0"/>
                <a:ea typeface="Verdana" charset="0"/>
                <a:cs typeface="Verdana" charset="0"/>
              </a:rPr>
              <a:t>Propuesta</a:t>
            </a:r>
          </a:p>
          <a:p>
            <a:r>
              <a:rPr lang="es-ES" sz="3200" dirty="0">
                <a:latin typeface="Verdana" charset="0"/>
                <a:ea typeface="Verdana" charset="0"/>
                <a:cs typeface="Verdana" charset="0"/>
              </a:rPr>
              <a:t>metodología</a:t>
            </a:r>
            <a:endParaRPr lang="es-ES_tradnl" sz="3200" dirty="0">
              <a:latin typeface="Verdana" charset="0"/>
              <a:ea typeface="Verdana" charset="0"/>
              <a:cs typeface="Verdana" charset="0"/>
            </a:endParaRPr>
          </a:p>
        </p:txBody>
      </p:sp>
    </p:spTree>
    <p:extLst>
      <p:ext uri="{BB962C8B-B14F-4D97-AF65-F5344CB8AC3E}">
        <p14:creationId xmlns:p14="http://schemas.microsoft.com/office/powerpoint/2010/main" val="6048682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rotWithShape="1">
          <a:blip r:embed="rId3"/>
          <a:srcRect l="27857" t="4517" b="5376"/>
          <a:stretch/>
        </p:blipFill>
        <p:spPr>
          <a:xfrm>
            <a:off x="0" y="-1"/>
            <a:ext cx="3666594" cy="6858455"/>
          </a:xfrm>
          <a:prstGeom prst="rect">
            <a:avLst/>
          </a:prstGeom>
        </p:spPr>
      </p:pic>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0"/>
            <a:ext cx="12542108" cy="7054383"/>
          </a:xfrm>
          <a:prstGeom prst="rect">
            <a:avLst/>
          </a:prstGeom>
        </p:spPr>
      </p:pic>
      <p:sp>
        <p:nvSpPr>
          <p:cNvPr id="2" name="Rectángulo 1"/>
          <p:cNvSpPr/>
          <p:nvPr/>
        </p:nvSpPr>
        <p:spPr>
          <a:xfrm>
            <a:off x="3895987" y="1285476"/>
            <a:ext cx="7726055" cy="3231654"/>
          </a:xfrm>
          <a:prstGeom prst="rect">
            <a:avLst/>
          </a:prstGeom>
        </p:spPr>
        <p:txBody>
          <a:bodyPr wrap="square">
            <a:spAutoFit/>
          </a:bodyPr>
          <a:lstStyle/>
          <a:p>
            <a:pPr marL="285750" indent="-285750" algn="just">
              <a:buFont typeface="Arial" charset="0"/>
              <a:buChar char="•"/>
            </a:pPr>
            <a:r>
              <a:rPr lang="es-ES_tradnl" sz="1200" b="1" dirty="0">
                <a:solidFill>
                  <a:schemeClr val="tx1">
                    <a:lumMod val="50000"/>
                    <a:lumOff val="50000"/>
                  </a:schemeClr>
                </a:solidFill>
                <a:latin typeface="Verdana" charset="0"/>
                <a:ea typeface="Verdana" charset="0"/>
                <a:cs typeface="Verdana" charset="0"/>
              </a:rPr>
              <a:t>FASE 2: IDENTIFICACIÓN Y DESARROLLO DE LOS ARQUETIPOS: </a:t>
            </a:r>
          </a:p>
          <a:p>
            <a:pPr algn="just"/>
            <a:endParaRPr lang="es-ES_tradnl" sz="1200" dirty="0">
              <a:solidFill>
                <a:schemeClr val="tx1">
                  <a:lumMod val="50000"/>
                  <a:lumOff val="50000"/>
                </a:schemeClr>
              </a:solidFill>
              <a:latin typeface="Verdana" charset="0"/>
              <a:ea typeface="Verdana" charset="0"/>
              <a:cs typeface="Verdana" charset="0"/>
            </a:endParaRPr>
          </a:p>
          <a:p>
            <a:pPr algn="just"/>
            <a:r>
              <a:rPr lang="es-ES_tradnl" sz="1200" dirty="0">
                <a:solidFill>
                  <a:schemeClr val="tx1">
                    <a:lumMod val="50000"/>
                    <a:lumOff val="50000"/>
                  </a:schemeClr>
                </a:solidFill>
                <a:latin typeface="Verdana" charset="0"/>
                <a:ea typeface="Verdana" charset="0"/>
                <a:cs typeface="Verdana" charset="0"/>
              </a:rPr>
              <a:t>En la Fase 2 analizamos la información recabada e identificaremos los diferentes arquetipos de cliente con base en sus expectativas de la compañía. Para ello debemos detectar las palancas que condicionan las expectativas frente a la compañía, identificando grupos de clientes. A la hora de desarrollar los arquetipos de clientes la recomendación es construir entre 4-6 perfiles que traten de ser lo más inclusivos posible, es decir, recoger el mayor volumen de clientes. </a:t>
            </a:r>
          </a:p>
          <a:p>
            <a:pPr algn="just"/>
            <a:endParaRPr lang="es-ES_tradnl" sz="1200" dirty="0">
              <a:solidFill>
                <a:schemeClr val="tx1">
                  <a:lumMod val="50000"/>
                  <a:lumOff val="50000"/>
                </a:schemeClr>
              </a:solidFill>
              <a:latin typeface="Verdana" charset="0"/>
              <a:ea typeface="Verdana" charset="0"/>
              <a:cs typeface="Verdana" charset="0"/>
            </a:endParaRPr>
          </a:p>
          <a:p>
            <a:pPr algn="just"/>
            <a:r>
              <a:rPr lang="es-ES_tradnl" sz="1200" dirty="0">
                <a:solidFill>
                  <a:schemeClr val="tx1">
                    <a:lumMod val="50000"/>
                    <a:lumOff val="50000"/>
                  </a:schemeClr>
                </a:solidFill>
                <a:latin typeface="Verdana" charset="0"/>
                <a:ea typeface="Verdana" charset="0"/>
                <a:cs typeface="Verdana" charset="0"/>
              </a:rPr>
              <a:t>Con el análisis de información realizamos una categorización de segmentos con base en el perfil, las expectativas, necesidades y preferencias de los clientes, utilizando herramientas claves como mapas de empatía para estructurar las expectativas de los clientes a través de la comprensión de sus vivencias y necesidades. Construiremos perfiles de clientes que identifiquen qué buscan vivir grupos de clientes con comportamientos y expectativas comunes. Como output se genera un informe que incluye cómo son en general nuestros clientes, recogiendo las características comunes así como un informe por perfil que detalla cada uno de los aspectos que describe el arquetipo. Estos informes están acompañados por unas fichas en formato póster que describen de forma resumida y visual cada arquetipo. </a:t>
            </a:r>
          </a:p>
        </p:txBody>
      </p:sp>
      <p:pic>
        <p:nvPicPr>
          <p:cNvPr id="3" name="Imagen 2"/>
          <p:cNvPicPr>
            <a:picLocks noChangeAspect="1"/>
          </p:cNvPicPr>
          <p:nvPr/>
        </p:nvPicPr>
        <p:blipFill>
          <a:blip r:embed="rId5"/>
          <a:stretch>
            <a:fillRect/>
          </a:stretch>
        </p:blipFill>
        <p:spPr>
          <a:xfrm>
            <a:off x="4868581" y="4663475"/>
            <a:ext cx="4633746" cy="1794572"/>
          </a:xfrm>
          <a:prstGeom prst="rect">
            <a:avLst/>
          </a:prstGeom>
        </p:spPr>
      </p:pic>
      <p:sp>
        <p:nvSpPr>
          <p:cNvPr id="10" name="Paralelogramo 9">
            <a:extLst>
              <a:ext uri="{FF2B5EF4-FFF2-40B4-BE49-F238E27FC236}">
                <a16:creationId xmlns:a16="http://schemas.microsoft.com/office/drawing/2014/main" id="{FEE6FCAA-D0FC-7E4B-9FF9-8912470D12FF}"/>
              </a:ext>
            </a:extLst>
          </p:cNvPr>
          <p:cNvSpPr/>
          <p:nvPr/>
        </p:nvSpPr>
        <p:spPr>
          <a:xfrm>
            <a:off x="3940914" y="673398"/>
            <a:ext cx="5683146" cy="465733"/>
          </a:xfrm>
          <a:prstGeom prst="parallelogram">
            <a:avLst>
              <a:gd name="adj" fmla="val 15183"/>
            </a:avLst>
          </a:prstGeom>
          <a:solidFill>
            <a:schemeClr val="tx1">
              <a:lumMod val="50000"/>
              <a:lumOff val="5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600" dirty="0">
                <a:ln w="22860">
                  <a:noFill/>
                </a:ln>
                <a:solidFill>
                  <a:schemeClr val="bg1"/>
                </a:solidFill>
                <a:latin typeface="Verdana Normal" charset="0"/>
                <a:ea typeface="Verdana Normal" charset="0"/>
                <a:cs typeface="Verdana Normal" charset="0"/>
              </a:rPr>
              <a:t>6. Pasos a seguir para su implementación:</a:t>
            </a:r>
          </a:p>
        </p:txBody>
      </p:sp>
      <p:sp>
        <p:nvSpPr>
          <p:cNvPr id="11" name="Paralelogramo 10">
            <a:extLst>
              <a:ext uri="{FF2B5EF4-FFF2-40B4-BE49-F238E27FC236}">
                <a16:creationId xmlns:a16="http://schemas.microsoft.com/office/drawing/2014/main" id="{5F41262A-C9E2-CB4F-979E-5549637EA064}"/>
              </a:ext>
            </a:extLst>
          </p:cNvPr>
          <p:cNvSpPr/>
          <p:nvPr/>
        </p:nvSpPr>
        <p:spPr>
          <a:xfrm>
            <a:off x="-370701" y="1633017"/>
            <a:ext cx="3616472" cy="1382032"/>
          </a:xfrm>
          <a:prstGeom prst="parallelogram">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_tradnl" sz="3200" dirty="0">
                <a:latin typeface="Verdana" charset="0"/>
                <a:ea typeface="Verdana" charset="0"/>
                <a:cs typeface="Verdana" charset="0"/>
              </a:rPr>
              <a:t>Propuesta</a:t>
            </a:r>
          </a:p>
          <a:p>
            <a:r>
              <a:rPr lang="es-ES" sz="3200" dirty="0">
                <a:latin typeface="Verdana" charset="0"/>
                <a:ea typeface="Verdana" charset="0"/>
                <a:cs typeface="Verdana" charset="0"/>
              </a:rPr>
              <a:t>metodología</a:t>
            </a:r>
            <a:endParaRPr lang="es-ES_tradnl" sz="3200" dirty="0">
              <a:latin typeface="Verdana" charset="0"/>
              <a:ea typeface="Verdana" charset="0"/>
              <a:cs typeface="Verdana" charset="0"/>
            </a:endParaRPr>
          </a:p>
        </p:txBody>
      </p:sp>
    </p:spTree>
    <p:extLst>
      <p:ext uri="{BB962C8B-B14F-4D97-AF65-F5344CB8AC3E}">
        <p14:creationId xmlns:p14="http://schemas.microsoft.com/office/powerpoint/2010/main" val="18543274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rotWithShape="1">
          <a:blip r:embed="rId3"/>
          <a:srcRect l="27857" t="4517" b="5376"/>
          <a:stretch/>
        </p:blipFill>
        <p:spPr>
          <a:xfrm>
            <a:off x="0" y="-1"/>
            <a:ext cx="3666594" cy="6858455"/>
          </a:xfrm>
          <a:prstGeom prst="rect">
            <a:avLst/>
          </a:prstGeom>
        </p:spPr>
      </p:pic>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0"/>
            <a:ext cx="12542108" cy="7054383"/>
          </a:xfrm>
          <a:prstGeom prst="rect">
            <a:avLst/>
          </a:prstGeom>
        </p:spPr>
      </p:pic>
      <p:sp>
        <p:nvSpPr>
          <p:cNvPr id="2" name="Rectángulo 1"/>
          <p:cNvSpPr/>
          <p:nvPr/>
        </p:nvSpPr>
        <p:spPr>
          <a:xfrm>
            <a:off x="3911816" y="1332030"/>
            <a:ext cx="7621054" cy="4524315"/>
          </a:xfrm>
          <a:prstGeom prst="rect">
            <a:avLst/>
          </a:prstGeom>
        </p:spPr>
        <p:txBody>
          <a:bodyPr wrap="square">
            <a:spAutoFit/>
          </a:bodyPr>
          <a:lstStyle/>
          <a:p>
            <a:pPr marL="285750" indent="-285750" algn="just">
              <a:buFont typeface="Arial" charset="0"/>
              <a:buChar char="•"/>
            </a:pPr>
            <a:r>
              <a:rPr lang="es-ES_tradnl" sz="1200" b="1" dirty="0">
                <a:solidFill>
                  <a:schemeClr val="tx1">
                    <a:lumMod val="50000"/>
                    <a:lumOff val="50000"/>
                  </a:schemeClr>
                </a:solidFill>
                <a:latin typeface="Verdana" charset="0"/>
                <a:ea typeface="Verdana" charset="0"/>
                <a:cs typeface="Verdana" charset="0"/>
              </a:rPr>
              <a:t>FASE 3: PROPUESTA DE VALOR </a:t>
            </a:r>
          </a:p>
          <a:p>
            <a:pPr algn="just"/>
            <a:endParaRPr lang="es-ES_tradnl" sz="1200" dirty="0">
              <a:solidFill>
                <a:schemeClr val="tx1">
                  <a:lumMod val="50000"/>
                  <a:lumOff val="50000"/>
                </a:schemeClr>
              </a:solidFill>
              <a:latin typeface="Verdana" charset="0"/>
              <a:ea typeface="Verdana" charset="0"/>
              <a:cs typeface="Verdana" charset="0"/>
            </a:endParaRPr>
          </a:p>
          <a:p>
            <a:pPr algn="just"/>
            <a:r>
              <a:rPr lang="es-ES_tradnl" sz="1200" dirty="0">
                <a:solidFill>
                  <a:schemeClr val="tx1">
                    <a:lumMod val="50000"/>
                    <a:lumOff val="50000"/>
                  </a:schemeClr>
                </a:solidFill>
                <a:latin typeface="Verdana" charset="0"/>
                <a:ea typeface="Verdana" charset="0"/>
                <a:cs typeface="Verdana" charset="0"/>
              </a:rPr>
              <a:t>Construimos una propuesta de valor con base en la visión del cliente, del mercado y del negocio. Es fundamental considerar las tres visiones para obtener una propuesta de valor que realmente tenga sentido. </a:t>
            </a:r>
          </a:p>
          <a:p>
            <a:pPr algn="just"/>
            <a:endParaRPr lang="es-ES_tradnl" sz="1200" dirty="0">
              <a:solidFill>
                <a:schemeClr val="tx1">
                  <a:lumMod val="50000"/>
                  <a:lumOff val="50000"/>
                </a:schemeClr>
              </a:solidFill>
              <a:latin typeface="Verdana" charset="0"/>
              <a:ea typeface="Verdana" charset="0"/>
              <a:cs typeface="Verdana" charset="0"/>
            </a:endParaRPr>
          </a:p>
          <a:p>
            <a:pPr algn="just"/>
            <a:r>
              <a:rPr lang="es-ES_tradnl" sz="1200" dirty="0">
                <a:solidFill>
                  <a:schemeClr val="tx1">
                    <a:lumMod val="50000"/>
                    <a:lumOff val="50000"/>
                  </a:schemeClr>
                </a:solidFill>
                <a:latin typeface="Verdana" charset="0"/>
                <a:ea typeface="Verdana" charset="0"/>
                <a:cs typeface="Verdana" charset="0"/>
              </a:rPr>
              <a:t>Si únicamente nos centramos en los objetivos del negocio y las oportunidades del mercado, obtenemos un producto/servicio que no satisfará las necesidades de cliente y que, probablemente carezca de interés (y de ventas). </a:t>
            </a:r>
          </a:p>
          <a:p>
            <a:pPr algn="just"/>
            <a:endParaRPr lang="es-ES_tradnl" sz="1200" dirty="0">
              <a:solidFill>
                <a:schemeClr val="tx1">
                  <a:lumMod val="50000"/>
                  <a:lumOff val="50000"/>
                </a:schemeClr>
              </a:solidFill>
              <a:latin typeface="Verdana" charset="0"/>
              <a:ea typeface="Verdana" charset="0"/>
              <a:cs typeface="Verdana" charset="0"/>
            </a:endParaRPr>
          </a:p>
          <a:p>
            <a:pPr algn="just"/>
            <a:r>
              <a:rPr lang="es-ES_tradnl" sz="1200" dirty="0">
                <a:solidFill>
                  <a:schemeClr val="tx1">
                    <a:lumMod val="50000"/>
                    <a:lumOff val="50000"/>
                  </a:schemeClr>
                </a:solidFill>
                <a:latin typeface="Verdana" charset="0"/>
                <a:ea typeface="Verdana" charset="0"/>
                <a:cs typeface="Verdana" charset="0"/>
              </a:rPr>
              <a:t>Si sólo tenemos en cuenta las necesidades del cliente y los objetivos del negocio, obtenemos productos/servicios similares a los que ofrece nuestra competencia y, probablemente, entremos en competencia por precio. Si atendemos a la visión del cliente y a las oportunidades del mercado, estaremos creando productos y servicios que se alejen del negocio y, probablemente sea un producto deseable pero poco rentable. </a:t>
            </a:r>
          </a:p>
          <a:p>
            <a:pPr algn="just"/>
            <a:endParaRPr lang="es-ES_tradnl" sz="1200" dirty="0">
              <a:solidFill>
                <a:schemeClr val="tx1">
                  <a:lumMod val="50000"/>
                  <a:lumOff val="50000"/>
                </a:schemeClr>
              </a:solidFill>
              <a:latin typeface="Verdana" charset="0"/>
              <a:ea typeface="Verdana" charset="0"/>
              <a:cs typeface="Verdana" charset="0"/>
            </a:endParaRPr>
          </a:p>
          <a:p>
            <a:pPr algn="just"/>
            <a:r>
              <a:rPr lang="es-ES_tradnl" sz="1200" dirty="0">
                <a:solidFill>
                  <a:schemeClr val="tx1">
                    <a:lumMod val="50000"/>
                    <a:lumOff val="50000"/>
                  </a:schemeClr>
                </a:solidFill>
                <a:latin typeface="Verdana" charset="0"/>
                <a:ea typeface="Verdana" charset="0"/>
                <a:cs typeface="Verdana" charset="0"/>
              </a:rPr>
              <a:t>Para el desarrollo de la Propuesta de Valor utilizamos técnicas como workshop de cocreación para definir la visión de Negocio. Una vez definida la visión de Negocio elaboramos el Value Proposition Canvas que nos permite analizar el ajuste de la Propuesta de Valor al segmento de clientes de una forma ágil.  </a:t>
            </a:r>
          </a:p>
          <a:p>
            <a:pPr algn="just"/>
            <a:endParaRPr lang="es-ES_tradnl" sz="1200" dirty="0">
              <a:solidFill>
                <a:schemeClr val="tx1">
                  <a:lumMod val="50000"/>
                  <a:lumOff val="50000"/>
                </a:schemeClr>
              </a:solidFill>
              <a:latin typeface="Verdana" charset="0"/>
              <a:ea typeface="Verdana" charset="0"/>
              <a:cs typeface="Verdana" charset="0"/>
            </a:endParaRPr>
          </a:p>
          <a:p>
            <a:pPr algn="just"/>
            <a:r>
              <a:rPr lang="es-ES_tradnl" sz="1200" dirty="0">
                <a:solidFill>
                  <a:schemeClr val="tx1">
                    <a:lumMod val="50000"/>
                    <a:lumOff val="50000"/>
                  </a:schemeClr>
                </a:solidFill>
                <a:latin typeface="Verdana" charset="0"/>
                <a:ea typeface="Verdana" charset="0"/>
                <a:cs typeface="Verdana" charset="0"/>
              </a:rPr>
              <a:t>Como output, entregamos creamos la Perspectiva de la Experiencia de Cliente (con base en la metodología Business Model Canvas) cocreando un lienzo estratégico que nos permite analizar cada elemento de la Propuesta de Valor de una compañía y las interacciones entre unas y otras. </a:t>
            </a:r>
          </a:p>
        </p:txBody>
      </p:sp>
      <p:sp>
        <p:nvSpPr>
          <p:cNvPr id="10" name="Paralelogramo 9">
            <a:extLst>
              <a:ext uri="{FF2B5EF4-FFF2-40B4-BE49-F238E27FC236}">
                <a16:creationId xmlns:a16="http://schemas.microsoft.com/office/drawing/2014/main" id="{DF7262E7-F65F-F740-8C74-1E01C8BFB8A4}"/>
              </a:ext>
            </a:extLst>
          </p:cNvPr>
          <p:cNvSpPr/>
          <p:nvPr/>
        </p:nvSpPr>
        <p:spPr>
          <a:xfrm>
            <a:off x="3940914" y="673398"/>
            <a:ext cx="5683146" cy="465733"/>
          </a:xfrm>
          <a:prstGeom prst="parallelogram">
            <a:avLst>
              <a:gd name="adj" fmla="val 15183"/>
            </a:avLst>
          </a:prstGeom>
          <a:solidFill>
            <a:schemeClr val="tx1">
              <a:lumMod val="50000"/>
              <a:lumOff val="5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600" dirty="0">
                <a:ln w="22860">
                  <a:noFill/>
                </a:ln>
                <a:solidFill>
                  <a:schemeClr val="bg1"/>
                </a:solidFill>
                <a:latin typeface="Verdana Normal" charset="0"/>
                <a:ea typeface="Verdana Normal" charset="0"/>
                <a:cs typeface="Verdana Normal" charset="0"/>
              </a:rPr>
              <a:t>6. Pasos a seguir para su implementación:</a:t>
            </a:r>
          </a:p>
        </p:txBody>
      </p:sp>
      <p:sp>
        <p:nvSpPr>
          <p:cNvPr id="7" name="Paralelogramo 6">
            <a:extLst>
              <a:ext uri="{FF2B5EF4-FFF2-40B4-BE49-F238E27FC236}">
                <a16:creationId xmlns:a16="http://schemas.microsoft.com/office/drawing/2014/main" id="{5F41262A-C9E2-CB4F-979E-5549637EA064}"/>
              </a:ext>
            </a:extLst>
          </p:cNvPr>
          <p:cNvSpPr/>
          <p:nvPr/>
        </p:nvSpPr>
        <p:spPr>
          <a:xfrm>
            <a:off x="-370701" y="1633017"/>
            <a:ext cx="3616472" cy="1382032"/>
          </a:xfrm>
          <a:prstGeom prst="parallelogram">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_tradnl" sz="3200" dirty="0">
                <a:latin typeface="Verdana" charset="0"/>
                <a:ea typeface="Verdana" charset="0"/>
                <a:cs typeface="Verdana" charset="0"/>
              </a:rPr>
              <a:t>Propuesta</a:t>
            </a:r>
          </a:p>
          <a:p>
            <a:r>
              <a:rPr lang="es-ES" sz="3200" dirty="0">
                <a:latin typeface="Verdana" charset="0"/>
                <a:ea typeface="Verdana" charset="0"/>
                <a:cs typeface="Verdana" charset="0"/>
              </a:rPr>
              <a:t>metodología</a:t>
            </a:r>
            <a:endParaRPr lang="es-ES_tradnl" sz="3200" dirty="0">
              <a:latin typeface="Verdana" charset="0"/>
              <a:ea typeface="Verdana" charset="0"/>
              <a:cs typeface="Verdana" charset="0"/>
            </a:endParaRPr>
          </a:p>
        </p:txBody>
      </p:sp>
    </p:spTree>
    <p:extLst>
      <p:ext uri="{BB962C8B-B14F-4D97-AF65-F5344CB8AC3E}">
        <p14:creationId xmlns:p14="http://schemas.microsoft.com/office/powerpoint/2010/main" val="4207352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rotWithShape="1">
          <a:blip r:embed="rId3"/>
          <a:srcRect l="27857" t="4517" b="5376"/>
          <a:stretch/>
        </p:blipFill>
        <p:spPr>
          <a:xfrm>
            <a:off x="0" y="-1"/>
            <a:ext cx="3666594" cy="6858455"/>
          </a:xfrm>
          <a:prstGeom prst="rect">
            <a:avLst/>
          </a:prstGeom>
        </p:spPr>
      </p:pic>
      <p:pic>
        <p:nvPicPr>
          <p:cNvPr id="16" name="Imagen 15">
            <a:extLst>
              <a:ext uri="{FF2B5EF4-FFF2-40B4-BE49-F238E27FC236}">
                <a16:creationId xmlns:a16="http://schemas.microsoft.com/office/drawing/2014/main" id="{F595EB28-C5E4-3242-AFF9-499B6CF3FE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20" y="-98192"/>
            <a:ext cx="12542108" cy="7054383"/>
          </a:xfrm>
          <a:prstGeom prst="rect">
            <a:avLst/>
          </a:prstGeom>
        </p:spPr>
      </p:pic>
      <p:sp>
        <p:nvSpPr>
          <p:cNvPr id="17" name="Paralelogramo 16">
            <a:extLst>
              <a:ext uri="{FF2B5EF4-FFF2-40B4-BE49-F238E27FC236}">
                <a16:creationId xmlns:a16="http://schemas.microsoft.com/office/drawing/2014/main" id="{85B81B47-ACA7-2549-B03F-2966F8391EB4}"/>
              </a:ext>
            </a:extLst>
          </p:cNvPr>
          <p:cNvSpPr/>
          <p:nvPr/>
        </p:nvSpPr>
        <p:spPr>
          <a:xfrm>
            <a:off x="3872334" y="559098"/>
            <a:ext cx="7661366" cy="465733"/>
          </a:xfrm>
          <a:prstGeom prst="parallelogram">
            <a:avLst>
              <a:gd name="adj" fmla="val 15183"/>
            </a:avLst>
          </a:prstGeom>
          <a:solidFill>
            <a:schemeClr val="tx1">
              <a:lumMod val="50000"/>
              <a:lumOff val="5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600" dirty="0">
                <a:ln w="22860">
                  <a:noFill/>
                </a:ln>
                <a:solidFill>
                  <a:schemeClr val="bg1"/>
                </a:solidFill>
                <a:latin typeface="Verdana Normal" charset="0"/>
                <a:ea typeface="Verdana Normal" charset="0"/>
                <a:cs typeface="Verdana Normal" charset="0"/>
              </a:rPr>
              <a:t>7. Tecnologías/herramientas para impulsar la metodología:</a:t>
            </a:r>
          </a:p>
        </p:txBody>
      </p:sp>
      <p:sp>
        <p:nvSpPr>
          <p:cNvPr id="18" name="Rectángulo 17">
            <a:extLst>
              <a:ext uri="{FF2B5EF4-FFF2-40B4-BE49-F238E27FC236}">
                <a16:creationId xmlns:a16="http://schemas.microsoft.com/office/drawing/2014/main" id="{AAB7B7BD-6E55-8740-A5EC-A7E8D8BA2C17}"/>
              </a:ext>
            </a:extLst>
          </p:cNvPr>
          <p:cNvSpPr/>
          <p:nvPr/>
        </p:nvSpPr>
        <p:spPr>
          <a:xfrm>
            <a:off x="3872334" y="1101503"/>
            <a:ext cx="7661366" cy="461665"/>
          </a:xfrm>
          <a:prstGeom prst="rect">
            <a:avLst/>
          </a:prstGeom>
        </p:spPr>
        <p:txBody>
          <a:bodyPr wrap="square">
            <a:spAutoFit/>
          </a:bodyPr>
          <a:lstStyle/>
          <a:p>
            <a:pPr algn="just"/>
            <a:r>
              <a:rPr lang="es-ES_tradnl" sz="1200" dirty="0">
                <a:solidFill>
                  <a:schemeClr val="tx1">
                    <a:lumMod val="50000"/>
                    <a:lumOff val="50000"/>
                  </a:schemeClr>
                </a:solidFill>
                <a:latin typeface="Verdana" charset="0"/>
                <a:ea typeface="Verdana" charset="0"/>
                <a:cs typeface="Verdana" charset="0"/>
              </a:rPr>
              <a:t>Describe qué herramientas y/o tecnologías, si existen, ayudan a desarrollar la metodología presentada, a impulsar su implementación y/o acelerar los resultados.</a:t>
            </a:r>
          </a:p>
        </p:txBody>
      </p:sp>
      <p:cxnSp>
        <p:nvCxnSpPr>
          <p:cNvPr id="19" name="Conector recto 18">
            <a:extLst>
              <a:ext uri="{FF2B5EF4-FFF2-40B4-BE49-F238E27FC236}">
                <a16:creationId xmlns:a16="http://schemas.microsoft.com/office/drawing/2014/main" id="{8BC6D587-93D5-8D4B-AD73-524D7907556A}"/>
              </a:ext>
            </a:extLst>
          </p:cNvPr>
          <p:cNvCxnSpPr/>
          <p:nvPr/>
        </p:nvCxnSpPr>
        <p:spPr>
          <a:xfrm>
            <a:off x="3962194" y="1631748"/>
            <a:ext cx="7479236"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2" name="Rectángulo 21">
            <a:extLst>
              <a:ext uri="{FF2B5EF4-FFF2-40B4-BE49-F238E27FC236}">
                <a16:creationId xmlns:a16="http://schemas.microsoft.com/office/drawing/2014/main" id="{9D215EED-F1C2-7748-A9CE-72512C582949}"/>
              </a:ext>
            </a:extLst>
          </p:cNvPr>
          <p:cNvSpPr/>
          <p:nvPr/>
        </p:nvSpPr>
        <p:spPr>
          <a:xfrm>
            <a:off x="3872334" y="1885068"/>
            <a:ext cx="2494176" cy="3231654"/>
          </a:xfrm>
          <a:prstGeom prst="rect">
            <a:avLst/>
          </a:prstGeom>
        </p:spPr>
        <p:txBody>
          <a:bodyPr wrap="square">
            <a:spAutoFit/>
          </a:bodyPr>
          <a:lstStyle/>
          <a:p>
            <a:r>
              <a:rPr lang="es-ES_tradnl" sz="1200" dirty="0">
                <a:solidFill>
                  <a:schemeClr val="tx1">
                    <a:lumMod val="50000"/>
                    <a:lumOff val="50000"/>
                  </a:schemeClr>
                </a:solidFill>
                <a:latin typeface="Verdana" charset="0"/>
                <a:ea typeface="Verdana" charset="0"/>
                <a:cs typeface="Verdana" charset="0"/>
              </a:rPr>
              <a:t>En los proyectos de segmentación y perfilado de clientes cada vez más tiene un rol importante la integración de las soluciones tecnológicas. </a:t>
            </a:r>
          </a:p>
          <a:p>
            <a:endParaRPr lang="es-ES_tradnl" sz="1200" dirty="0">
              <a:solidFill>
                <a:schemeClr val="tx1">
                  <a:lumMod val="50000"/>
                  <a:lumOff val="50000"/>
                </a:schemeClr>
              </a:solidFill>
              <a:latin typeface="Verdana" charset="0"/>
              <a:ea typeface="Verdana" charset="0"/>
              <a:cs typeface="Verdana" charset="0"/>
            </a:endParaRPr>
          </a:p>
          <a:p>
            <a:r>
              <a:rPr lang="es-ES_tradnl" sz="1200" dirty="0">
                <a:solidFill>
                  <a:schemeClr val="tx1">
                    <a:lumMod val="50000"/>
                    <a:lumOff val="50000"/>
                  </a:schemeClr>
                </a:solidFill>
                <a:latin typeface="Verdana" charset="0"/>
                <a:ea typeface="Verdana" charset="0"/>
                <a:cs typeface="Verdana" charset="0"/>
              </a:rPr>
              <a:t>Para facilitar la recopilación de información podemos usar grupos online de discusión o bien reforzar nuestro análisis con estudios cuantitativos (encuestas a clientes, uso de panel sectorial) usando tecnologías como Opinator o incluso soluciones más sofisticadas como Qualtrics.</a:t>
            </a:r>
          </a:p>
        </p:txBody>
      </p:sp>
      <p:pic>
        <p:nvPicPr>
          <p:cNvPr id="1026" name="Picture 2" descr="Imagen relacionada">
            <a:extLst>
              <a:ext uri="{FF2B5EF4-FFF2-40B4-BE49-F238E27FC236}">
                <a16:creationId xmlns:a16="http://schemas.microsoft.com/office/drawing/2014/main" id="{4F067C56-FB7A-6E49-A19A-DFCC162A50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1945" y="1871754"/>
            <a:ext cx="2966085" cy="30603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n relacionada">
            <a:extLst>
              <a:ext uri="{FF2B5EF4-FFF2-40B4-BE49-F238E27FC236}">
                <a16:creationId xmlns:a16="http://schemas.microsoft.com/office/drawing/2014/main" id="{5B2116B2-62D3-1C4E-A615-90B36C967E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31183" y="2165598"/>
            <a:ext cx="1533937" cy="2472614"/>
          </a:xfrm>
          <a:prstGeom prst="rect">
            <a:avLst/>
          </a:prstGeom>
          <a:noFill/>
          <a:extLst>
            <a:ext uri="{909E8E84-426E-40DD-AFC4-6F175D3DCCD1}">
              <a14:hiddenFill xmlns:a14="http://schemas.microsoft.com/office/drawing/2010/main">
                <a:solidFill>
                  <a:srgbClr val="FFFFFF"/>
                </a:solidFill>
              </a14:hiddenFill>
            </a:ext>
          </a:extLst>
        </p:spPr>
      </p:pic>
      <p:sp>
        <p:nvSpPr>
          <p:cNvPr id="23" name="Rectángulo 22">
            <a:extLst>
              <a:ext uri="{FF2B5EF4-FFF2-40B4-BE49-F238E27FC236}">
                <a16:creationId xmlns:a16="http://schemas.microsoft.com/office/drawing/2014/main" id="{9894C0D8-6780-454F-9668-049ED2E8F2A5}"/>
              </a:ext>
            </a:extLst>
          </p:cNvPr>
          <p:cNvSpPr/>
          <p:nvPr/>
        </p:nvSpPr>
        <p:spPr>
          <a:xfrm>
            <a:off x="3286190" y="5275379"/>
            <a:ext cx="8247509" cy="1015663"/>
          </a:xfrm>
          <a:prstGeom prst="rect">
            <a:avLst/>
          </a:prstGeom>
        </p:spPr>
        <p:txBody>
          <a:bodyPr wrap="square">
            <a:spAutoFit/>
          </a:bodyPr>
          <a:lstStyle/>
          <a:p>
            <a:pPr algn="just"/>
            <a:r>
              <a:rPr lang="es-ES_tradnl" sz="1200" dirty="0">
                <a:solidFill>
                  <a:schemeClr val="tx1">
                    <a:lumMod val="50000"/>
                    <a:lumOff val="50000"/>
                  </a:schemeClr>
                </a:solidFill>
                <a:latin typeface="Verdana" charset="0"/>
                <a:ea typeface="Verdana" charset="0"/>
                <a:cs typeface="Verdana" charset="0"/>
              </a:rPr>
              <a:t>* Más allá del soporte tecnológico que aportan este tipo de soluciones y la facilidad que ofrecen para hacer más masivo el análisis de la experiencia de los clientes, los arquetipos, tal y como los entendemos en nuestra compañía, trabajan en colaboración directa con otras CXTools como son el mapa de empatía y el Customer Journey (donde tecnologías como Glassbox ofrecen la opción de obtener el journey digital del cliente en entorno web).</a:t>
            </a:r>
          </a:p>
        </p:txBody>
      </p:sp>
      <p:sp>
        <p:nvSpPr>
          <p:cNvPr id="12" name="Paralelogramo 11">
            <a:extLst>
              <a:ext uri="{FF2B5EF4-FFF2-40B4-BE49-F238E27FC236}">
                <a16:creationId xmlns:a16="http://schemas.microsoft.com/office/drawing/2014/main" id="{5F41262A-C9E2-CB4F-979E-5549637EA064}"/>
              </a:ext>
            </a:extLst>
          </p:cNvPr>
          <p:cNvSpPr/>
          <p:nvPr/>
        </p:nvSpPr>
        <p:spPr>
          <a:xfrm>
            <a:off x="-370701" y="1633017"/>
            <a:ext cx="3616472" cy="1382032"/>
          </a:xfrm>
          <a:prstGeom prst="parallelogram">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_tradnl" sz="3200" dirty="0">
                <a:latin typeface="Verdana" charset="0"/>
                <a:ea typeface="Verdana" charset="0"/>
                <a:cs typeface="Verdana" charset="0"/>
              </a:rPr>
              <a:t>Propuesta</a:t>
            </a:r>
          </a:p>
          <a:p>
            <a:r>
              <a:rPr lang="es-ES" sz="3200" dirty="0">
                <a:latin typeface="Verdana" charset="0"/>
                <a:ea typeface="Verdana" charset="0"/>
                <a:cs typeface="Verdana" charset="0"/>
              </a:rPr>
              <a:t>metodología</a:t>
            </a:r>
            <a:endParaRPr lang="es-ES_tradnl" sz="3200" dirty="0">
              <a:latin typeface="Verdana" charset="0"/>
              <a:ea typeface="Verdana" charset="0"/>
              <a:cs typeface="Verdana" charset="0"/>
            </a:endParaRPr>
          </a:p>
        </p:txBody>
      </p:sp>
    </p:spTree>
    <p:extLst>
      <p:ext uri="{BB962C8B-B14F-4D97-AF65-F5344CB8AC3E}">
        <p14:creationId xmlns:p14="http://schemas.microsoft.com/office/powerpoint/2010/main" val="14606361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3"/>
          <a:srcRect l="27857" t="4517" b="5376"/>
          <a:stretch/>
        </p:blipFill>
        <p:spPr>
          <a:xfrm>
            <a:off x="0" y="-1"/>
            <a:ext cx="3666594" cy="6858455"/>
          </a:xfrm>
          <a:prstGeom prst="rect">
            <a:avLst/>
          </a:prstGeom>
        </p:spPr>
      </p:pic>
      <p:pic>
        <p:nvPicPr>
          <p:cNvPr id="15" name="Imagen 14">
            <a:extLst>
              <a:ext uri="{FF2B5EF4-FFF2-40B4-BE49-F238E27FC236}">
                <a16:creationId xmlns:a16="http://schemas.microsoft.com/office/drawing/2014/main" id="{C320A6B0-A581-C148-A2B3-457B244FC2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20" y="-98192"/>
            <a:ext cx="12542108" cy="7054383"/>
          </a:xfrm>
          <a:prstGeom prst="rect">
            <a:avLst/>
          </a:prstGeom>
        </p:spPr>
      </p:pic>
      <p:sp>
        <p:nvSpPr>
          <p:cNvPr id="16" name="Paralelogramo 15">
            <a:extLst>
              <a:ext uri="{FF2B5EF4-FFF2-40B4-BE49-F238E27FC236}">
                <a16:creationId xmlns:a16="http://schemas.microsoft.com/office/drawing/2014/main" id="{2BAD6472-61CB-7843-960F-BCD905952631}"/>
              </a:ext>
            </a:extLst>
          </p:cNvPr>
          <p:cNvSpPr/>
          <p:nvPr/>
        </p:nvSpPr>
        <p:spPr>
          <a:xfrm>
            <a:off x="3872334" y="559098"/>
            <a:ext cx="5191656" cy="465733"/>
          </a:xfrm>
          <a:prstGeom prst="parallelogram">
            <a:avLst>
              <a:gd name="adj" fmla="val 15183"/>
            </a:avLst>
          </a:prstGeom>
          <a:solidFill>
            <a:schemeClr val="tx1">
              <a:lumMod val="50000"/>
              <a:lumOff val="5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600" dirty="0">
                <a:ln w="22860">
                  <a:noFill/>
                </a:ln>
                <a:solidFill>
                  <a:schemeClr val="bg1"/>
                </a:solidFill>
                <a:latin typeface="Verdana Normal" charset="0"/>
                <a:ea typeface="Verdana Normal" charset="0"/>
                <a:cs typeface="Verdana Normal" charset="0"/>
              </a:rPr>
              <a:t>8. Aspectos diferenciales:</a:t>
            </a:r>
          </a:p>
        </p:txBody>
      </p:sp>
      <p:sp>
        <p:nvSpPr>
          <p:cNvPr id="17" name="Rectángulo 16">
            <a:extLst>
              <a:ext uri="{FF2B5EF4-FFF2-40B4-BE49-F238E27FC236}">
                <a16:creationId xmlns:a16="http://schemas.microsoft.com/office/drawing/2014/main" id="{AF0C2275-D1C2-264C-9E24-00A656246150}"/>
              </a:ext>
            </a:extLst>
          </p:cNvPr>
          <p:cNvSpPr/>
          <p:nvPr/>
        </p:nvSpPr>
        <p:spPr>
          <a:xfrm>
            <a:off x="3872334" y="1101503"/>
            <a:ext cx="7661366" cy="461665"/>
          </a:xfrm>
          <a:prstGeom prst="rect">
            <a:avLst/>
          </a:prstGeom>
        </p:spPr>
        <p:txBody>
          <a:bodyPr wrap="square">
            <a:spAutoFit/>
          </a:bodyPr>
          <a:lstStyle/>
          <a:p>
            <a:pPr algn="just"/>
            <a:r>
              <a:rPr lang="es-ES_tradnl" sz="1200" dirty="0">
                <a:solidFill>
                  <a:schemeClr val="tx1">
                    <a:lumMod val="50000"/>
                    <a:lumOff val="50000"/>
                  </a:schemeClr>
                </a:solidFill>
                <a:latin typeface="Verdana" charset="0"/>
                <a:ea typeface="Verdana" charset="0"/>
                <a:cs typeface="Verdana" charset="0"/>
              </a:rPr>
              <a:t>Describe aquellos aspectos en los que la herramienta / metodología presentada sea diferencial frente a otras herramientas “sustitutivas” comunes en el mercado.</a:t>
            </a:r>
          </a:p>
        </p:txBody>
      </p:sp>
      <p:cxnSp>
        <p:nvCxnSpPr>
          <p:cNvPr id="18" name="Conector recto 17">
            <a:extLst>
              <a:ext uri="{FF2B5EF4-FFF2-40B4-BE49-F238E27FC236}">
                <a16:creationId xmlns:a16="http://schemas.microsoft.com/office/drawing/2014/main" id="{B67C9275-1484-3041-8C21-81D474C128B0}"/>
              </a:ext>
            </a:extLst>
          </p:cNvPr>
          <p:cNvCxnSpPr/>
          <p:nvPr/>
        </p:nvCxnSpPr>
        <p:spPr>
          <a:xfrm>
            <a:off x="3962194" y="1631748"/>
            <a:ext cx="7479236"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Rectángulo 22">
            <a:extLst>
              <a:ext uri="{FF2B5EF4-FFF2-40B4-BE49-F238E27FC236}">
                <a16:creationId xmlns:a16="http://schemas.microsoft.com/office/drawing/2014/main" id="{B804DF9E-5B2E-B040-8B3B-B06F228862F7}"/>
              </a:ext>
            </a:extLst>
          </p:cNvPr>
          <p:cNvSpPr/>
          <p:nvPr/>
        </p:nvSpPr>
        <p:spPr>
          <a:xfrm>
            <a:off x="3881534" y="1766675"/>
            <a:ext cx="7661366" cy="4462760"/>
          </a:xfrm>
          <a:prstGeom prst="rect">
            <a:avLst/>
          </a:prstGeom>
        </p:spPr>
        <p:txBody>
          <a:bodyPr wrap="square">
            <a:spAutoFit/>
          </a:bodyPr>
          <a:lstStyle/>
          <a:p>
            <a:pPr algn="just"/>
            <a:r>
              <a:rPr lang="es-ES_tradnl" sz="1200" dirty="0">
                <a:solidFill>
                  <a:schemeClr val="tx1">
                    <a:lumMod val="50000"/>
                    <a:lumOff val="50000"/>
                  </a:schemeClr>
                </a:solidFill>
                <a:latin typeface="Verdana" charset="0"/>
                <a:ea typeface="Verdana" charset="0"/>
                <a:cs typeface="Verdana" charset="0"/>
              </a:rPr>
              <a:t>Otras herramientas o análisis de clientes más tradicionales se enfocan en datos socio demográficos para orientar su estrategia en base a criterios como la edad, el género o la localización. Este tipo de estudios son insuficientes desde el punto de vista de la Experiencia de Cliente, puesto que no abordan temas fundamentales como aquellos atributos de la personalidad que impactan en las decisiones de compra o que vinculan a determinados clientes con los valores de una marca.</a:t>
            </a:r>
          </a:p>
          <a:p>
            <a:pPr algn="just"/>
            <a:endParaRPr lang="es-ES_tradnl" sz="1200" dirty="0">
              <a:solidFill>
                <a:schemeClr val="tx1">
                  <a:lumMod val="50000"/>
                  <a:lumOff val="50000"/>
                </a:schemeClr>
              </a:solidFill>
              <a:latin typeface="Verdana" charset="0"/>
              <a:ea typeface="Verdana" charset="0"/>
              <a:cs typeface="Verdana" charset="0"/>
            </a:endParaRPr>
          </a:p>
          <a:p>
            <a:pPr algn="just"/>
            <a:r>
              <a:rPr lang="es-ES_tradnl" sz="1200" dirty="0">
                <a:solidFill>
                  <a:schemeClr val="tx1">
                    <a:lumMod val="50000"/>
                    <a:lumOff val="50000"/>
                  </a:schemeClr>
                </a:solidFill>
                <a:latin typeface="Verdana" charset="0"/>
                <a:ea typeface="Verdana" charset="0"/>
                <a:cs typeface="Verdana" charset="0"/>
              </a:rPr>
              <a:t>Los arquetipos, como una de las metodologías más relevantes dentro de la estrategia de Experiencia de cliente, permite a las compañías:</a:t>
            </a:r>
          </a:p>
          <a:p>
            <a:pPr algn="just"/>
            <a:endParaRPr lang="es-ES_tradnl" sz="1200" dirty="0">
              <a:solidFill>
                <a:schemeClr val="tx1">
                  <a:lumMod val="50000"/>
                  <a:lumOff val="50000"/>
                </a:schemeClr>
              </a:solidFill>
              <a:latin typeface="Verdana" charset="0"/>
              <a:ea typeface="Verdana" charset="0"/>
              <a:cs typeface="Verdana" charset="0"/>
            </a:endParaRPr>
          </a:p>
          <a:p>
            <a:pPr marL="171450" indent="-171450" algn="just">
              <a:spcAft>
                <a:spcPts val="400"/>
              </a:spcAft>
              <a:buFont typeface="Arial" panose="020B0604020202020204" pitchFamily="34" charset="0"/>
              <a:buChar char="•"/>
            </a:pPr>
            <a:r>
              <a:rPr lang="es-ES" sz="1200" dirty="0">
                <a:solidFill>
                  <a:schemeClr val="tx1">
                    <a:lumMod val="50000"/>
                    <a:lumOff val="50000"/>
                  </a:schemeClr>
                </a:solidFill>
                <a:latin typeface="Verdana" charset="0"/>
                <a:ea typeface="Verdana" charset="0"/>
                <a:cs typeface="Verdana" charset="0"/>
              </a:rPr>
              <a:t>Los arquetipos permiten a una marca diferenciarse de una serie de marcas que ofrecen el mismo producto.</a:t>
            </a:r>
          </a:p>
          <a:p>
            <a:pPr marL="171450" indent="-171450" algn="just">
              <a:spcAft>
                <a:spcPts val="400"/>
              </a:spcAft>
              <a:buFont typeface="Arial" panose="020B0604020202020204" pitchFamily="34" charset="0"/>
              <a:buChar char="•"/>
            </a:pPr>
            <a:r>
              <a:rPr lang="es-ES" sz="1200" dirty="0">
                <a:solidFill>
                  <a:schemeClr val="tx1">
                    <a:lumMod val="50000"/>
                    <a:lumOff val="50000"/>
                  </a:schemeClr>
                </a:solidFill>
                <a:latin typeface="Verdana" charset="0"/>
                <a:ea typeface="Verdana" charset="0"/>
                <a:cs typeface="Verdana" charset="0"/>
              </a:rPr>
              <a:t>Diseñar la estrategia de Experiencia de Cliente alrededor de los arquetipos ayudará a definir el mensaje, diseñar el producto/servicio o, incluso, la estrategia de comunicación.</a:t>
            </a:r>
            <a:endParaRPr lang="es-ES_tradnl" sz="1200" dirty="0">
              <a:solidFill>
                <a:schemeClr val="tx1">
                  <a:lumMod val="50000"/>
                  <a:lumOff val="50000"/>
                </a:schemeClr>
              </a:solidFill>
              <a:latin typeface="Verdana" charset="0"/>
              <a:ea typeface="Verdana" charset="0"/>
              <a:cs typeface="Verdana" charset="0"/>
            </a:endParaRPr>
          </a:p>
          <a:p>
            <a:pPr marL="171450" indent="-171450" algn="just">
              <a:spcAft>
                <a:spcPts val="400"/>
              </a:spcAft>
              <a:buFont typeface="Arial" panose="020B0604020202020204" pitchFamily="34" charset="0"/>
              <a:buChar char="•"/>
            </a:pPr>
            <a:r>
              <a:rPr lang="es-ES_tradnl" sz="1200" dirty="0">
                <a:solidFill>
                  <a:schemeClr val="tx1">
                    <a:lumMod val="50000"/>
                    <a:lumOff val="50000"/>
                  </a:schemeClr>
                </a:solidFill>
                <a:latin typeface="Verdana" charset="0"/>
                <a:ea typeface="Verdana" charset="0"/>
                <a:cs typeface="Verdana" charset="0"/>
              </a:rPr>
              <a:t>Conocer al cliente de un modo más profundo y emocional.</a:t>
            </a:r>
          </a:p>
          <a:p>
            <a:pPr marL="171450" indent="-171450" algn="just">
              <a:spcAft>
                <a:spcPts val="400"/>
              </a:spcAft>
              <a:buFont typeface="Arial" panose="020B0604020202020204" pitchFamily="34" charset="0"/>
              <a:buChar char="•"/>
            </a:pPr>
            <a:r>
              <a:rPr lang="es-ES_tradnl" sz="1200" dirty="0">
                <a:solidFill>
                  <a:schemeClr val="tx1">
                    <a:lumMod val="50000"/>
                    <a:lumOff val="50000"/>
                  </a:schemeClr>
                </a:solidFill>
                <a:latin typeface="Verdana" charset="0"/>
                <a:ea typeface="Verdana" charset="0"/>
                <a:cs typeface="Verdana" charset="0"/>
              </a:rPr>
              <a:t>Nos ayudan a desenredar y comprender la mente inconsciente de los clientes y explicar sus anhelos y necesidades de forma más emocional y sincera.</a:t>
            </a:r>
          </a:p>
          <a:p>
            <a:pPr marL="171450" indent="-171450" algn="just">
              <a:spcAft>
                <a:spcPts val="400"/>
              </a:spcAft>
              <a:buFont typeface="Arial" panose="020B0604020202020204" pitchFamily="34" charset="0"/>
              <a:buChar char="•"/>
            </a:pPr>
            <a:r>
              <a:rPr lang="es-ES_tradnl" sz="1200" dirty="0">
                <a:solidFill>
                  <a:schemeClr val="tx1">
                    <a:lumMod val="50000"/>
                    <a:lumOff val="50000"/>
                  </a:schemeClr>
                </a:solidFill>
                <a:latin typeface="Verdana" charset="0"/>
                <a:ea typeface="Verdana" charset="0"/>
                <a:cs typeface="Verdana" charset="0"/>
              </a:rPr>
              <a:t>Profundizar en el conocimiento de las expectativas de los clientes.</a:t>
            </a:r>
          </a:p>
          <a:p>
            <a:pPr marL="171450" indent="-171450" algn="just">
              <a:spcAft>
                <a:spcPts val="400"/>
              </a:spcAft>
              <a:buFont typeface="Arial" panose="020B0604020202020204" pitchFamily="34" charset="0"/>
              <a:buChar char="•"/>
            </a:pPr>
            <a:r>
              <a:rPr lang="es-ES_tradnl" sz="1200" dirty="0">
                <a:solidFill>
                  <a:schemeClr val="tx1">
                    <a:lumMod val="50000"/>
                    <a:lumOff val="50000"/>
                  </a:schemeClr>
                </a:solidFill>
                <a:latin typeface="Verdana" charset="0"/>
                <a:ea typeface="Verdana" charset="0"/>
                <a:cs typeface="Verdana" charset="0"/>
              </a:rPr>
              <a:t>Eliminar el GAP existente entre las expectativas de los clientes y la experiencia que realmente vive en su relación con la compañía. </a:t>
            </a:r>
          </a:p>
          <a:p>
            <a:pPr marL="171450" indent="-171450" algn="just">
              <a:spcAft>
                <a:spcPts val="400"/>
              </a:spcAft>
              <a:buFont typeface="Arial" panose="020B0604020202020204" pitchFamily="34" charset="0"/>
              <a:buChar char="•"/>
            </a:pPr>
            <a:r>
              <a:rPr lang="es-ES_tradnl" sz="1200" dirty="0">
                <a:solidFill>
                  <a:schemeClr val="tx1">
                    <a:lumMod val="50000"/>
                    <a:lumOff val="50000"/>
                  </a:schemeClr>
                </a:solidFill>
                <a:latin typeface="Verdana" charset="0"/>
                <a:ea typeface="Verdana" charset="0"/>
                <a:cs typeface="Verdana" charset="0"/>
              </a:rPr>
              <a:t>Agrupar en “tipos” de cliente con características comunes que nos ayuden a gestionar, innovar y transformar la experiencia que viven esos clientes para superar sus expectativas.</a:t>
            </a:r>
          </a:p>
        </p:txBody>
      </p:sp>
      <p:sp>
        <p:nvSpPr>
          <p:cNvPr id="9" name="Paralelogramo 8">
            <a:extLst>
              <a:ext uri="{FF2B5EF4-FFF2-40B4-BE49-F238E27FC236}">
                <a16:creationId xmlns:a16="http://schemas.microsoft.com/office/drawing/2014/main" id="{5F41262A-C9E2-CB4F-979E-5549637EA064}"/>
              </a:ext>
            </a:extLst>
          </p:cNvPr>
          <p:cNvSpPr/>
          <p:nvPr/>
        </p:nvSpPr>
        <p:spPr>
          <a:xfrm>
            <a:off x="-370701" y="1633017"/>
            <a:ext cx="3616472" cy="1382032"/>
          </a:xfrm>
          <a:prstGeom prst="parallelogram">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_tradnl" sz="3200" dirty="0">
                <a:latin typeface="Verdana" charset="0"/>
                <a:ea typeface="Verdana" charset="0"/>
                <a:cs typeface="Verdana" charset="0"/>
              </a:rPr>
              <a:t>Propuesta</a:t>
            </a:r>
          </a:p>
          <a:p>
            <a:r>
              <a:rPr lang="es-ES" sz="3200" dirty="0">
                <a:latin typeface="Verdana" charset="0"/>
                <a:ea typeface="Verdana" charset="0"/>
                <a:cs typeface="Verdana" charset="0"/>
              </a:rPr>
              <a:t>metodología</a:t>
            </a:r>
            <a:endParaRPr lang="es-ES_tradnl" sz="3200" dirty="0">
              <a:latin typeface="Verdana" charset="0"/>
              <a:ea typeface="Verdana" charset="0"/>
              <a:cs typeface="Verdana" charset="0"/>
            </a:endParaRPr>
          </a:p>
        </p:txBody>
      </p:sp>
    </p:spTree>
    <p:extLst>
      <p:ext uri="{BB962C8B-B14F-4D97-AF65-F5344CB8AC3E}">
        <p14:creationId xmlns:p14="http://schemas.microsoft.com/office/powerpoint/2010/main" val="13134326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3"/>
          <a:srcRect l="27857" t="4517" b="5376"/>
          <a:stretch/>
        </p:blipFill>
        <p:spPr>
          <a:xfrm>
            <a:off x="0" y="-1"/>
            <a:ext cx="3666594" cy="6858455"/>
          </a:xfrm>
          <a:prstGeom prst="rect">
            <a:avLst/>
          </a:prstGeom>
        </p:spPr>
      </p:pic>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20" y="-98192"/>
            <a:ext cx="12542108" cy="7054383"/>
          </a:xfrm>
          <a:prstGeom prst="rect">
            <a:avLst/>
          </a:prstGeom>
        </p:spPr>
      </p:pic>
      <p:sp>
        <p:nvSpPr>
          <p:cNvPr id="9" name="Paralelogramo 8">
            <a:extLst>
              <a:ext uri="{FF2B5EF4-FFF2-40B4-BE49-F238E27FC236}">
                <a16:creationId xmlns:a16="http://schemas.microsoft.com/office/drawing/2014/main" id="{0D695C5D-27DD-B848-99AD-5492ED820C12}"/>
              </a:ext>
            </a:extLst>
          </p:cNvPr>
          <p:cNvSpPr/>
          <p:nvPr/>
        </p:nvSpPr>
        <p:spPr>
          <a:xfrm>
            <a:off x="3872334" y="559098"/>
            <a:ext cx="5191656" cy="465733"/>
          </a:xfrm>
          <a:prstGeom prst="parallelogram">
            <a:avLst>
              <a:gd name="adj" fmla="val 15183"/>
            </a:avLst>
          </a:prstGeom>
          <a:solidFill>
            <a:schemeClr val="tx1">
              <a:lumMod val="50000"/>
              <a:lumOff val="5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600" dirty="0">
                <a:ln w="22860">
                  <a:noFill/>
                </a:ln>
                <a:solidFill>
                  <a:schemeClr val="bg1"/>
                </a:solidFill>
                <a:latin typeface="Verdana Normal" charset="0"/>
                <a:ea typeface="Verdana Normal" charset="0"/>
                <a:cs typeface="Verdana Normal" charset="0"/>
              </a:rPr>
              <a:t>9. Profesionales expertos en la materia</a:t>
            </a:r>
          </a:p>
        </p:txBody>
      </p:sp>
      <p:sp>
        <p:nvSpPr>
          <p:cNvPr id="10" name="Rectángulo 9">
            <a:extLst>
              <a:ext uri="{FF2B5EF4-FFF2-40B4-BE49-F238E27FC236}">
                <a16:creationId xmlns:a16="http://schemas.microsoft.com/office/drawing/2014/main" id="{843A1359-CFBE-5948-9CC6-7E52D83C4647}"/>
              </a:ext>
            </a:extLst>
          </p:cNvPr>
          <p:cNvSpPr/>
          <p:nvPr/>
        </p:nvSpPr>
        <p:spPr>
          <a:xfrm>
            <a:off x="3872334" y="1101503"/>
            <a:ext cx="7661366" cy="461665"/>
          </a:xfrm>
          <a:prstGeom prst="rect">
            <a:avLst/>
          </a:prstGeom>
        </p:spPr>
        <p:txBody>
          <a:bodyPr wrap="square">
            <a:spAutoFit/>
          </a:bodyPr>
          <a:lstStyle/>
          <a:p>
            <a:r>
              <a:rPr lang="es-ES_tradnl" sz="1200" dirty="0">
                <a:solidFill>
                  <a:schemeClr val="tx1">
                    <a:lumMod val="50000"/>
                    <a:lumOff val="50000"/>
                  </a:schemeClr>
                </a:solidFill>
                <a:latin typeface="Verdana" charset="0"/>
                <a:ea typeface="Verdana" charset="0"/>
                <a:cs typeface="Verdana" charset="0"/>
              </a:rPr>
              <a:t>Describe brevemente el perfil y la bio de los profesionales expertos en el desarrollo e implementación de la metodología presentada destacando sus habilidades en CX.</a:t>
            </a:r>
          </a:p>
        </p:txBody>
      </p:sp>
      <p:sp>
        <p:nvSpPr>
          <p:cNvPr id="13" name="Rectángulo 12">
            <a:extLst>
              <a:ext uri="{FF2B5EF4-FFF2-40B4-BE49-F238E27FC236}">
                <a16:creationId xmlns:a16="http://schemas.microsoft.com/office/drawing/2014/main" id="{FFB827FA-CFD8-0642-A532-CE65E4D1128D}"/>
              </a:ext>
            </a:extLst>
          </p:cNvPr>
          <p:cNvSpPr/>
          <p:nvPr/>
        </p:nvSpPr>
        <p:spPr>
          <a:xfrm>
            <a:off x="3872334" y="1740274"/>
            <a:ext cx="7764236" cy="307777"/>
          </a:xfrm>
          <a:prstGeom prst="rect">
            <a:avLst/>
          </a:prstGeom>
        </p:spPr>
        <p:txBody>
          <a:bodyPr wrap="square">
            <a:spAutoFit/>
          </a:bodyPr>
          <a:lstStyle/>
          <a:p>
            <a:r>
              <a:rPr lang="es-ES_tradnl" sz="1400" b="1" dirty="0">
                <a:solidFill>
                  <a:schemeClr val="tx1">
                    <a:lumMod val="50000"/>
                    <a:lumOff val="50000"/>
                  </a:schemeClr>
                </a:solidFill>
                <a:latin typeface="Verdana" charset="0"/>
                <a:ea typeface="Verdana" charset="0"/>
                <a:cs typeface="Verdana" charset="0"/>
              </a:rPr>
              <a:t>* Ejemplo: </a:t>
            </a:r>
            <a:endParaRPr lang="es-ES_tradnl" sz="1400" b="1" dirty="0">
              <a:solidFill>
                <a:srgbClr val="C00000"/>
              </a:solidFill>
              <a:latin typeface="Verdana" charset="0"/>
              <a:ea typeface="Verdana" charset="0"/>
              <a:cs typeface="Verdana" charset="0"/>
            </a:endParaRPr>
          </a:p>
        </p:txBody>
      </p:sp>
      <p:cxnSp>
        <p:nvCxnSpPr>
          <p:cNvPr id="15" name="Conector recto 14">
            <a:extLst>
              <a:ext uri="{FF2B5EF4-FFF2-40B4-BE49-F238E27FC236}">
                <a16:creationId xmlns:a16="http://schemas.microsoft.com/office/drawing/2014/main" id="{E2931DF0-ACB4-6941-9C4B-2057405F888E}"/>
              </a:ext>
            </a:extLst>
          </p:cNvPr>
          <p:cNvCxnSpPr/>
          <p:nvPr/>
        </p:nvCxnSpPr>
        <p:spPr>
          <a:xfrm>
            <a:off x="3962194" y="1631748"/>
            <a:ext cx="7479236"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Rectángulo 16">
            <a:extLst>
              <a:ext uri="{FF2B5EF4-FFF2-40B4-BE49-F238E27FC236}">
                <a16:creationId xmlns:a16="http://schemas.microsoft.com/office/drawing/2014/main" id="{84A2DBED-CB66-CA4B-A242-258BCED5E2AF}"/>
              </a:ext>
            </a:extLst>
          </p:cNvPr>
          <p:cNvSpPr/>
          <p:nvPr/>
        </p:nvSpPr>
        <p:spPr>
          <a:xfrm>
            <a:off x="3871129" y="2048051"/>
            <a:ext cx="7661366" cy="4339650"/>
          </a:xfrm>
          <a:prstGeom prst="rect">
            <a:avLst/>
          </a:prstGeom>
        </p:spPr>
        <p:txBody>
          <a:bodyPr wrap="square">
            <a:spAutoFit/>
          </a:bodyPr>
          <a:lstStyle/>
          <a:p>
            <a:pPr algn="just"/>
            <a:r>
              <a:rPr lang="es-ES_tradnl" sz="1200" u="sng" dirty="0">
                <a:solidFill>
                  <a:schemeClr val="tx1">
                    <a:lumMod val="50000"/>
                    <a:lumOff val="50000"/>
                  </a:schemeClr>
                </a:solidFill>
                <a:latin typeface="Verdana" charset="0"/>
                <a:ea typeface="Verdana" charset="0"/>
                <a:cs typeface="Verdana" charset="0"/>
              </a:rPr>
              <a:t>Nombre y apellidos del experto 1: </a:t>
            </a:r>
            <a:r>
              <a:rPr lang="es-ES" sz="1200" dirty="0">
                <a:solidFill>
                  <a:schemeClr val="tx1">
                    <a:lumMod val="50000"/>
                    <a:lumOff val="50000"/>
                  </a:schemeClr>
                </a:solidFill>
                <a:latin typeface="Verdana" charset="0"/>
                <a:ea typeface="Verdana" charset="0"/>
                <a:cs typeface="Verdana" charset="0"/>
              </a:rPr>
              <a:t>(Link Linkedin para ver más detalle de la bio y su experiencia profesional). Este profesional </a:t>
            </a:r>
            <a:r>
              <a:rPr lang="es-ES_tradnl" sz="1200" dirty="0">
                <a:solidFill>
                  <a:schemeClr val="tx1">
                    <a:lumMod val="50000"/>
                    <a:lumOff val="50000"/>
                  </a:schemeClr>
                </a:solidFill>
                <a:latin typeface="Verdana" charset="0"/>
                <a:ea typeface="Verdana" charset="0"/>
                <a:cs typeface="Verdana" charset="0"/>
              </a:rPr>
              <a:t>es Experto Certificado en Customer Experience por Strativity Group (NJ, 2008) y Certificado por DEC. Lleva más de 10 años vinculado a las estrategias de gestión de clientes. En 2002 asumió la Dirección de Servicios Profesionales, realizando los primeros proyectos de Consultoría sobre Customer Experience en España y liderando posteriormente la expansión internacional de la compañía. Actualmente es el máximo responsable de la definición de productos y diseño de proyectos.</a:t>
            </a:r>
          </a:p>
          <a:p>
            <a:pPr algn="just"/>
            <a:endParaRPr lang="es-ES" sz="600" dirty="0">
              <a:solidFill>
                <a:schemeClr val="tx1">
                  <a:lumMod val="50000"/>
                  <a:lumOff val="50000"/>
                </a:schemeClr>
              </a:solidFill>
              <a:latin typeface="Verdana" charset="0"/>
              <a:ea typeface="Verdana" charset="0"/>
              <a:cs typeface="Verdana" charset="0"/>
            </a:endParaRPr>
          </a:p>
          <a:p>
            <a:pPr algn="just"/>
            <a:r>
              <a:rPr lang="es-ES_tradnl" sz="1200" u="sng" dirty="0">
                <a:solidFill>
                  <a:schemeClr val="tx1">
                    <a:lumMod val="50000"/>
                    <a:lumOff val="50000"/>
                  </a:schemeClr>
                </a:solidFill>
                <a:latin typeface="Verdana" charset="0"/>
                <a:ea typeface="Verdana" charset="0"/>
                <a:cs typeface="Verdana" charset="0"/>
              </a:rPr>
              <a:t>Nombre y apellidos del experto 2: </a:t>
            </a:r>
            <a:r>
              <a:rPr lang="es-ES" sz="1200" dirty="0">
                <a:solidFill>
                  <a:schemeClr val="tx1">
                    <a:lumMod val="50000"/>
                    <a:lumOff val="50000"/>
                  </a:schemeClr>
                </a:solidFill>
                <a:latin typeface="Verdana" charset="0"/>
                <a:ea typeface="Verdana" charset="0"/>
                <a:cs typeface="Verdana" charset="0"/>
              </a:rPr>
              <a:t>(Link Linkedin para ver más detalle de la bio y su experiencia profesional). Este profesional </a:t>
            </a:r>
            <a:r>
              <a:rPr lang="es-ES_tradnl" sz="1200" dirty="0">
                <a:solidFill>
                  <a:schemeClr val="tx1">
                    <a:lumMod val="50000"/>
                    <a:lumOff val="50000"/>
                  </a:schemeClr>
                </a:solidFill>
                <a:latin typeface="Verdana" charset="0"/>
                <a:ea typeface="Verdana" charset="0"/>
                <a:cs typeface="Verdana" charset="0"/>
              </a:rPr>
              <a:t>dirige los equipos de Consultoría en Customer Experience de la compañía. Es el responsable del desarrollo de la propuesta de valor en consultoría y metodologías, prestando apoyo en los proyectos CEM desarrollados en todo el Grupo.</a:t>
            </a:r>
            <a:r>
              <a:rPr lang="es-ES" sz="1200" dirty="0">
                <a:solidFill>
                  <a:schemeClr val="tx1">
                    <a:lumMod val="50000"/>
                    <a:lumOff val="50000"/>
                  </a:schemeClr>
                </a:solidFill>
                <a:latin typeface="Verdana" charset="0"/>
                <a:ea typeface="Verdana" charset="0"/>
                <a:cs typeface="Verdana" charset="0"/>
              </a:rPr>
              <a:t> H</a:t>
            </a:r>
            <a:r>
              <a:rPr lang="es-ES_tradnl" sz="1200" dirty="0">
                <a:solidFill>
                  <a:schemeClr val="tx1">
                    <a:lumMod val="50000"/>
                    <a:lumOff val="50000"/>
                  </a:schemeClr>
                </a:solidFill>
                <a:latin typeface="Verdana" charset="0"/>
                <a:ea typeface="Verdana" charset="0"/>
                <a:cs typeface="Verdana" charset="0"/>
              </a:rPr>
              <a:t>a desarrollado su carrera profesional en Consultoría estratégica y en concreto especializándose en Customer Experience, Modelos de Relación y Promesa de Marca y está certificado por DEC.</a:t>
            </a:r>
            <a:endParaRPr lang="es-ES" sz="1200" dirty="0">
              <a:solidFill>
                <a:schemeClr val="tx1">
                  <a:lumMod val="50000"/>
                  <a:lumOff val="50000"/>
                </a:schemeClr>
              </a:solidFill>
              <a:latin typeface="Verdana" charset="0"/>
              <a:ea typeface="Verdana" charset="0"/>
              <a:cs typeface="Verdana" charset="0"/>
            </a:endParaRPr>
          </a:p>
          <a:p>
            <a:pPr algn="just"/>
            <a:endParaRPr lang="es-ES" sz="600" dirty="0">
              <a:solidFill>
                <a:schemeClr val="tx1">
                  <a:lumMod val="50000"/>
                  <a:lumOff val="50000"/>
                </a:schemeClr>
              </a:solidFill>
              <a:latin typeface="Verdana" charset="0"/>
              <a:ea typeface="Verdana" charset="0"/>
              <a:cs typeface="Verdana" charset="0"/>
            </a:endParaRPr>
          </a:p>
          <a:p>
            <a:pPr algn="just"/>
            <a:r>
              <a:rPr lang="es-ES_tradnl" sz="1200" u="sng" dirty="0">
                <a:solidFill>
                  <a:schemeClr val="tx1">
                    <a:lumMod val="50000"/>
                    <a:lumOff val="50000"/>
                  </a:schemeClr>
                </a:solidFill>
                <a:latin typeface="Verdana" charset="0"/>
                <a:ea typeface="Verdana" charset="0"/>
                <a:cs typeface="Verdana" charset="0"/>
              </a:rPr>
              <a:t>Nombre y apellidos del experto 3</a:t>
            </a:r>
            <a:r>
              <a:rPr lang="es-ES_tradnl" sz="1200" dirty="0">
                <a:solidFill>
                  <a:schemeClr val="tx1">
                    <a:lumMod val="50000"/>
                    <a:lumOff val="50000"/>
                  </a:schemeClr>
                </a:solidFill>
                <a:latin typeface="Verdana" charset="0"/>
                <a:ea typeface="Verdana" charset="0"/>
                <a:cs typeface="Verdana" charset="0"/>
              </a:rPr>
              <a:t>: </a:t>
            </a:r>
            <a:r>
              <a:rPr lang="es-ES" sz="1200" dirty="0">
                <a:solidFill>
                  <a:schemeClr val="tx1">
                    <a:lumMod val="50000"/>
                    <a:lumOff val="50000"/>
                  </a:schemeClr>
                </a:solidFill>
                <a:latin typeface="Verdana" charset="0"/>
                <a:ea typeface="Verdana" charset="0"/>
                <a:cs typeface="Verdana" charset="0"/>
              </a:rPr>
              <a:t>(Link Linkedin para ver más detalle de la bio y su experiencia profesional). Esta profesional empezó </a:t>
            </a:r>
            <a:r>
              <a:rPr lang="es-ES_tradnl" sz="1200" dirty="0">
                <a:solidFill>
                  <a:schemeClr val="tx1">
                    <a:lumMod val="50000"/>
                    <a:lumOff val="50000"/>
                  </a:schemeClr>
                </a:solidFill>
                <a:latin typeface="Verdana" charset="0"/>
                <a:ea typeface="Verdana" charset="0"/>
                <a:cs typeface="Verdana" charset="0"/>
              </a:rPr>
              <a:t>su trayectoria como Senior Experience Designer. Dispone de experiencia internacional de ejecución de proyectos de Customer Experience. Está especializada en Diseño e Innovación en Servicios y Learning Experience.</a:t>
            </a:r>
            <a:endParaRPr lang="es-ES" sz="1200" dirty="0">
              <a:solidFill>
                <a:schemeClr val="tx1">
                  <a:lumMod val="50000"/>
                  <a:lumOff val="50000"/>
                </a:schemeClr>
              </a:solidFill>
              <a:latin typeface="Verdana" charset="0"/>
              <a:ea typeface="Verdana" charset="0"/>
              <a:cs typeface="Verdana" charset="0"/>
            </a:endParaRPr>
          </a:p>
          <a:p>
            <a:pPr algn="just"/>
            <a:endParaRPr lang="es-ES" sz="600" dirty="0">
              <a:solidFill>
                <a:schemeClr val="tx1">
                  <a:lumMod val="50000"/>
                  <a:lumOff val="50000"/>
                </a:schemeClr>
              </a:solidFill>
              <a:latin typeface="Verdana" charset="0"/>
              <a:ea typeface="Verdana" charset="0"/>
              <a:cs typeface="Verdana" charset="0"/>
            </a:endParaRPr>
          </a:p>
          <a:p>
            <a:pPr algn="just"/>
            <a:r>
              <a:rPr lang="es-ES_tradnl" sz="1200" dirty="0">
                <a:solidFill>
                  <a:schemeClr val="tx1">
                    <a:lumMod val="50000"/>
                    <a:lumOff val="50000"/>
                  </a:schemeClr>
                </a:solidFill>
                <a:latin typeface="Verdana" charset="0"/>
                <a:ea typeface="Verdana" charset="0"/>
                <a:cs typeface="Verdana" charset="0"/>
              </a:rPr>
              <a:t>Además de contar con estos y otros </a:t>
            </a:r>
            <a:r>
              <a:rPr lang="es-ES_tradnl" sz="1200" b="1" dirty="0">
                <a:solidFill>
                  <a:schemeClr val="tx1">
                    <a:lumMod val="50000"/>
                    <a:lumOff val="50000"/>
                  </a:schemeClr>
                </a:solidFill>
                <a:latin typeface="Verdana" charset="0"/>
                <a:ea typeface="Verdana" charset="0"/>
                <a:cs typeface="Verdana" charset="0"/>
              </a:rPr>
              <a:t>profesionales expertos en el desarrollo de metodologías y herramientas para nuevos productos de Customer Experience y Service Design, contamos con un equipo de consultores expertos en CX</a:t>
            </a:r>
            <a:r>
              <a:rPr lang="es-ES_tradnl" sz="1200" dirty="0">
                <a:solidFill>
                  <a:schemeClr val="tx1">
                    <a:lumMod val="50000"/>
                    <a:lumOff val="50000"/>
                  </a:schemeClr>
                </a:solidFill>
                <a:latin typeface="Verdana" charset="0"/>
                <a:ea typeface="Verdana" charset="0"/>
                <a:cs typeface="Verdana" charset="0"/>
              </a:rPr>
              <a:t>, entre los que se encuentran: (mencionar nombres y perfiles).</a:t>
            </a:r>
          </a:p>
        </p:txBody>
      </p:sp>
      <p:sp>
        <p:nvSpPr>
          <p:cNvPr id="11" name="Paralelogramo 10">
            <a:extLst>
              <a:ext uri="{FF2B5EF4-FFF2-40B4-BE49-F238E27FC236}">
                <a16:creationId xmlns:a16="http://schemas.microsoft.com/office/drawing/2014/main" id="{5F41262A-C9E2-CB4F-979E-5549637EA064}"/>
              </a:ext>
            </a:extLst>
          </p:cNvPr>
          <p:cNvSpPr/>
          <p:nvPr/>
        </p:nvSpPr>
        <p:spPr>
          <a:xfrm>
            <a:off x="-370701" y="1633017"/>
            <a:ext cx="3616472" cy="1382032"/>
          </a:xfrm>
          <a:prstGeom prst="parallelogram">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_tradnl" sz="3200" dirty="0">
                <a:latin typeface="Verdana" charset="0"/>
                <a:ea typeface="Verdana" charset="0"/>
                <a:cs typeface="Verdana" charset="0"/>
              </a:rPr>
              <a:t>Propuesta</a:t>
            </a:r>
          </a:p>
          <a:p>
            <a:r>
              <a:rPr lang="es-ES" sz="3200" dirty="0">
                <a:latin typeface="Verdana" charset="0"/>
                <a:ea typeface="Verdana" charset="0"/>
                <a:cs typeface="Verdana" charset="0"/>
              </a:rPr>
              <a:t>metodología</a:t>
            </a:r>
            <a:endParaRPr lang="es-ES_tradnl" sz="3200" dirty="0">
              <a:latin typeface="Verdana" charset="0"/>
              <a:ea typeface="Verdana" charset="0"/>
              <a:cs typeface="Verdana" charset="0"/>
            </a:endParaRPr>
          </a:p>
        </p:txBody>
      </p:sp>
    </p:spTree>
    <p:extLst>
      <p:ext uri="{BB962C8B-B14F-4D97-AF65-F5344CB8AC3E}">
        <p14:creationId xmlns:p14="http://schemas.microsoft.com/office/powerpoint/2010/main" val="3246042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rotWithShape="1">
          <a:blip r:embed="rId3"/>
          <a:srcRect l="27857" t="4517" b="5376"/>
          <a:stretch/>
        </p:blipFill>
        <p:spPr>
          <a:xfrm>
            <a:off x="0" y="-1"/>
            <a:ext cx="3666594" cy="6858455"/>
          </a:xfrm>
          <a:prstGeom prst="rect">
            <a:avLst/>
          </a:prstGeom>
        </p:spPr>
      </p:pic>
      <p:pic>
        <p:nvPicPr>
          <p:cNvPr id="10" name="Imagen 9">
            <a:extLst>
              <a:ext uri="{FF2B5EF4-FFF2-40B4-BE49-F238E27FC236}">
                <a16:creationId xmlns:a16="http://schemas.microsoft.com/office/drawing/2014/main" id="{9A45A1DE-8A84-6141-B235-C0F565916A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20" y="-98192"/>
            <a:ext cx="12542108" cy="7054383"/>
          </a:xfrm>
          <a:prstGeom prst="rect">
            <a:avLst/>
          </a:prstGeom>
        </p:spPr>
      </p:pic>
      <p:sp>
        <p:nvSpPr>
          <p:cNvPr id="12" name="Paralelogramo 11">
            <a:extLst>
              <a:ext uri="{FF2B5EF4-FFF2-40B4-BE49-F238E27FC236}">
                <a16:creationId xmlns:a16="http://schemas.microsoft.com/office/drawing/2014/main" id="{B2312789-CB15-524A-9778-51E312A5D1E9}"/>
              </a:ext>
            </a:extLst>
          </p:cNvPr>
          <p:cNvSpPr/>
          <p:nvPr/>
        </p:nvSpPr>
        <p:spPr>
          <a:xfrm>
            <a:off x="3872334" y="559098"/>
            <a:ext cx="5191656" cy="465733"/>
          </a:xfrm>
          <a:prstGeom prst="parallelogram">
            <a:avLst>
              <a:gd name="adj" fmla="val 15183"/>
            </a:avLst>
          </a:prstGeom>
          <a:solidFill>
            <a:schemeClr val="tx1">
              <a:lumMod val="50000"/>
              <a:lumOff val="5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600" dirty="0">
                <a:ln w="22860">
                  <a:noFill/>
                </a:ln>
                <a:solidFill>
                  <a:schemeClr val="bg1"/>
                </a:solidFill>
                <a:latin typeface="Verdana Normal" charset="0"/>
                <a:ea typeface="Verdana Normal" charset="0"/>
                <a:cs typeface="Verdana Normal" charset="0"/>
              </a:rPr>
              <a:t>10. Principales casos de éxito:</a:t>
            </a:r>
          </a:p>
        </p:txBody>
      </p:sp>
      <p:sp>
        <p:nvSpPr>
          <p:cNvPr id="13" name="Rectángulo 12">
            <a:extLst>
              <a:ext uri="{FF2B5EF4-FFF2-40B4-BE49-F238E27FC236}">
                <a16:creationId xmlns:a16="http://schemas.microsoft.com/office/drawing/2014/main" id="{E99E4980-E9DF-FD45-B7E7-CC84FD1F5100}"/>
              </a:ext>
            </a:extLst>
          </p:cNvPr>
          <p:cNvSpPr/>
          <p:nvPr/>
        </p:nvSpPr>
        <p:spPr>
          <a:xfrm>
            <a:off x="3872334" y="1101503"/>
            <a:ext cx="7661366" cy="461665"/>
          </a:xfrm>
          <a:prstGeom prst="rect">
            <a:avLst/>
          </a:prstGeom>
        </p:spPr>
        <p:txBody>
          <a:bodyPr wrap="square">
            <a:spAutoFit/>
          </a:bodyPr>
          <a:lstStyle/>
          <a:p>
            <a:pPr marL="0" lvl="1" algn="just"/>
            <a:r>
              <a:rPr lang="es-ES" sz="1200" dirty="0">
                <a:solidFill>
                  <a:schemeClr val="tx1">
                    <a:lumMod val="50000"/>
                    <a:lumOff val="50000"/>
                  </a:schemeClr>
                </a:solidFill>
                <a:latin typeface="Verdana" charset="0"/>
                <a:ea typeface="Verdana" charset="0"/>
                <a:cs typeface="Verdana" charset="0"/>
              </a:rPr>
              <a:t>Resumen ejecutivo del proyecto (introducción, fecha, enfoque, alcance, partes del framework desarrolladas, timing, impacto…).</a:t>
            </a:r>
            <a:endParaRPr lang="es-ES_tradnl" sz="1200" dirty="0">
              <a:solidFill>
                <a:schemeClr val="tx1">
                  <a:lumMod val="50000"/>
                  <a:lumOff val="50000"/>
                </a:schemeClr>
              </a:solidFill>
              <a:latin typeface="Verdana" charset="0"/>
              <a:ea typeface="Verdana" charset="0"/>
              <a:cs typeface="Verdana" charset="0"/>
            </a:endParaRPr>
          </a:p>
        </p:txBody>
      </p:sp>
      <p:sp>
        <p:nvSpPr>
          <p:cNvPr id="15" name="Rectángulo 14">
            <a:extLst>
              <a:ext uri="{FF2B5EF4-FFF2-40B4-BE49-F238E27FC236}">
                <a16:creationId xmlns:a16="http://schemas.microsoft.com/office/drawing/2014/main" id="{5A652CC4-F946-A249-8D35-B82F901A08F2}"/>
              </a:ext>
            </a:extLst>
          </p:cNvPr>
          <p:cNvSpPr/>
          <p:nvPr/>
        </p:nvSpPr>
        <p:spPr>
          <a:xfrm>
            <a:off x="3872334" y="1740274"/>
            <a:ext cx="7764236" cy="307777"/>
          </a:xfrm>
          <a:prstGeom prst="rect">
            <a:avLst/>
          </a:prstGeom>
        </p:spPr>
        <p:txBody>
          <a:bodyPr wrap="square">
            <a:spAutoFit/>
          </a:bodyPr>
          <a:lstStyle/>
          <a:p>
            <a:r>
              <a:rPr lang="es-ES_tradnl" sz="1400" b="1" dirty="0">
                <a:solidFill>
                  <a:schemeClr val="tx1">
                    <a:lumMod val="50000"/>
                    <a:lumOff val="50000"/>
                  </a:schemeClr>
                </a:solidFill>
                <a:latin typeface="Verdana" charset="0"/>
                <a:ea typeface="Verdana" charset="0"/>
                <a:cs typeface="Verdana" charset="0"/>
              </a:rPr>
              <a:t>* Ejemplo: </a:t>
            </a:r>
            <a:endParaRPr lang="es-ES_tradnl" sz="1400" b="1" dirty="0">
              <a:solidFill>
                <a:srgbClr val="C00000"/>
              </a:solidFill>
              <a:latin typeface="Verdana" charset="0"/>
              <a:ea typeface="Verdana" charset="0"/>
              <a:cs typeface="Verdana" charset="0"/>
            </a:endParaRPr>
          </a:p>
        </p:txBody>
      </p:sp>
      <p:cxnSp>
        <p:nvCxnSpPr>
          <p:cNvPr id="16" name="Conector recto 15">
            <a:extLst>
              <a:ext uri="{FF2B5EF4-FFF2-40B4-BE49-F238E27FC236}">
                <a16:creationId xmlns:a16="http://schemas.microsoft.com/office/drawing/2014/main" id="{74F9B10B-84DD-E44A-A70E-20F463B2BE69}"/>
              </a:ext>
            </a:extLst>
          </p:cNvPr>
          <p:cNvCxnSpPr/>
          <p:nvPr/>
        </p:nvCxnSpPr>
        <p:spPr>
          <a:xfrm>
            <a:off x="3962194" y="1631748"/>
            <a:ext cx="7479236"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Rectángulo 17">
            <a:extLst>
              <a:ext uri="{FF2B5EF4-FFF2-40B4-BE49-F238E27FC236}">
                <a16:creationId xmlns:a16="http://schemas.microsoft.com/office/drawing/2014/main" id="{E115AD5F-45FB-504A-86B2-B7C2081FA834}"/>
              </a:ext>
            </a:extLst>
          </p:cNvPr>
          <p:cNvSpPr/>
          <p:nvPr/>
        </p:nvSpPr>
        <p:spPr>
          <a:xfrm>
            <a:off x="3872335" y="2230931"/>
            <a:ext cx="7661366" cy="3785652"/>
          </a:xfrm>
          <a:prstGeom prst="rect">
            <a:avLst/>
          </a:prstGeom>
        </p:spPr>
        <p:txBody>
          <a:bodyPr wrap="square">
            <a:spAutoFit/>
          </a:bodyPr>
          <a:lstStyle/>
          <a:p>
            <a:pPr algn="just"/>
            <a:r>
              <a:rPr lang="es-ES_tradnl" sz="1200" b="1" dirty="0">
                <a:solidFill>
                  <a:srgbClr val="C00000"/>
                </a:solidFill>
                <a:latin typeface="Verdana" charset="0"/>
                <a:ea typeface="Verdana" charset="0"/>
                <a:cs typeface="Verdana" charset="0"/>
              </a:rPr>
              <a:t>FICHA CASO DE ÉXITO 1:  </a:t>
            </a:r>
          </a:p>
          <a:p>
            <a:pPr algn="just"/>
            <a:r>
              <a:rPr lang="es-ES_tradnl" sz="1200" b="1" dirty="0">
                <a:solidFill>
                  <a:schemeClr val="tx1">
                    <a:lumMod val="50000"/>
                    <a:lumOff val="50000"/>
                  </a:schemeClr>
                </a:solidFill>
                <a:latin typeface="Verdana" charset="0"/>
                <a:ea typeface="Verdana" charset="0"/>
                <a:cs typeface="Verdana" charset="0"/>
              </a:rPr>
              <a:t>CODERE Diagnóstico de la Experiencia de Sala CANOE </a:t>
            </a:r>
          </a:p>
          <a:p>
            <a:pPr algn="just"/>
            <a:endParaRPr lang="es-ES_tradnl" sz="1200" b="1" dirty="0">
              <a:solidFill>
                <a:schemeClr val="tx1">
                  <a:lumMod val="50000"/>
                  <a:lumOff val="50000"/>
                </a:schemeClr>
              </a:solidFill>
              <a:latin typeface="Verdana" charset="0"/>
              <a:ea typeface="Verdana" charset="0"/>
              <a:cs typeface="Verdana" charset="0"/>
            </a:endParaRPr>
          </a:p>
          <a:p>
            <a:pPr algn="just"/>
            <a:r>
              <a:rPr lang="es-ES_tradnl" sz="1200" b="1" dirty="0">
                <a:solidFill>
                  <a:schemeClr val="tx1">
                    <a:lumMod val="50000"/>
                    <a:lumOff val="50000"/>
                  </a:schemeClr>
                </a:solidFill>
                <a:latin typeface="Verdana" charset="0"/>
                <a:ea typeface="Verdana" charset="0"/>
                <a:cs typeface="Verdana" charset="0"/>
              </a:rPr>
              <a:t>Partes del Framework DEC desarrolladas </a:t>
            </a:r>
          </a:p>
          <a:p>
            <a:pPr algn="just"/>
            <a:r>
              <a:rPr lang="es-ES_tradnl" sz="1200" dirty="0">
                <a:solidFill>
                  <a:schemeClr val="tx1">
                    <a:lumMod val="50000"/>
                    <a:lumOff val="50000"/>
                  </a:schemeClr>
                </a:solidFill>
                <a:latin typeface="Verdana" charset="0"/>
                <a:ea typeface="Verdana" charset="0"/>
                <a:cs typeface="Verdana" charset="0"/>
              </a:rPr>
              <a:t>Arquetipos de clientes Mickey Mouse: Segmentación de clientes en base a arquetipos / comportamientos y aplicación en productos, servicios, campañas, etc. (Interacciones). </a:t>
            </a:r>
          </a:p>
          <a:p>
            <a:pPr algn="just"/>
            <a:r>
              <a:rPr lang="es-ES_tradnl" sz="1200" dirty="0">
                <a:solidFill>
                  <a:schemeClr val="tx1">
                    <a:lumMod val="50000"/>
                    <a:lumOff val="50000"/>
                  </a:schemeClr>
                </a:solidFill>
                <a:latin typeface="Verdana" charset="0"/>
                <a:ea typeface="Verdana" charset="0"/>
                <a:cs typeface="Verdana" charset="0"/>
              </a:rPr>
              <a:t>Customer Journey Mickey Mouse: Customer Journey, emocional y transmisor de la marca, como herramienta de gestión (Interacciones). </a:t>
            </a:r>
          </a:p>
          <a:p>
            <a:pPr algn="just"/>
            <a:endParaRPr lang="es-ES_tradnl" sz="1200" b="1" dirty="0">
              <a:solidFill>
                <a:schemeClr val="tx1">
                  <a:lumMod val="50000"/>
                  <a:lumOff val="50000"/>
                </a:schemeClr>
              </a:solidFill>
              <a:latin typeface="Verdana" charset="0"/>
              <a:ea typeface="Verdana" charset="0"/>
              <a:cs typeface="Verdana" charset="0"/>
            </a:endParaRPr>
          </a:p>
          <a:p>
            <a:pPr algn="just"/>
            <a:r>
              <a:rPr lang="es-ES_tradnl" sz="1200" b="1" dirty="0">
                <a:solidFill>
                  <a:schemeClr val="tx1">
                    <a:lumMod val="50000"/>
                    <a:lumOff val="50000"/>
                  </a:schemeClr>
                </a:solidFill>
                <a:latin typeface="Verdana" charset="0"/>
                <a:ea typeface="Verdana" charset="0"/>
                <a:cs typeface="Verdana" charset="0"/>
              </a:rPr>
              <a:t>Resumen ejecutivo del proyecto </a:t>
            </a:r>
          </a:p>
          <a:p>
            <a:pPr algn="just"/>
            <a:r>
              <a:rPr lang="es-ES_tradnl" sz="1200" dirty="0">
                <a:solidFill>
                  <a:schemeClr val="tx1">
                    <a:lumMod val="50000"/>
                    <a:lumOff val="50000"/>
                  </a:schemeClr>
                </a:solidFill>
                <a:latin typeface="Verdana" charset="0"/>
                <a:ea typeface="Verdana" charset="0"/>
                <a:cs typeface="Verdana" charset="0"/>
              </a:rPr>
              <a:t>Introducción: CODERE ha decidido impulsar el negocio de una de sus salas. Con el propósito de desarrollar una serie de acciones que ayuden a aumentar el tiempo y sala y satisfacción de sus clientes apuesta por el análisis cualitativo de la experiencia. </a:t>
            </a:r>
          </a:p>
          <a:p>
            <a:pPr algn="just"/>
            <a:endParaRPr lang="es-ES_tradnl" sz="1200" dirty="0">
              <a:solidFill>
                <a:schemeClr val="tx1">
                  <a:lumMod val="50000"/>
                  <a:lumOff val="50000"/>
                </a:schemeClr>
              </a:solidFill>
              <a:latin typeface="Verdana" charset="0"/>
              <a:ea typeface="Verdana" charset="0"/>
              <a:cs typeface="Verdana" charset="0"/>
            </a:endParaRPr>
          </a:p>
          <a:p>
            <a:r>
              <a:rPr lang="es-ES_tradnl" sz="1200" dirty="0">
                <a:solidFill>
                  <a:schemeClr val="tx1">
                    <a:lumMod val="50000"/>
                    <a:lumOff val="50000"/>
                  </a:schemeClr>
                </a:solidFill>
                <a:latin typeface="Verdana" charset="0"/>
                <a:ea typeface="Verdana" charset="0"/>
                <a:cs typeface="Verdana" charset="0"/>
              </a:rPr>
              <a:t>Fechas: Debido al éxito del proyecto inicial, actualmente se está ejecutando la tercera fase de despliegue internacional. Las fechas de desarrollo han sido: FI 01/17 a 03/17, FII: 03/17 a 05/17 FIII: Comienzo en Mayo 2017. </a:t>
            </a:r>
          </a:p>
          <a:p>
            <a:endParaRPr lang="es-ES_tradnl" sz="1200" dirty="0">
              <a:solidFill>
                <a:schemeClr val="tx1">
                  <a:lumMod val="50000"/>
                  <a:lumOff val="50000"/>
                </a:schemeClr>
              </a:solidFill>
              <a:latin typeface="Verdana" charset="0"/>
              <a:ea typeface="Verdana" charset="0"/>
              <a:cs typeface="Verdana" charset="0"/>
            </a:endParaRPr>
          </a:p>
          <a:p>
            <a:r>
              <a:rPr lang="es-ES_tradnl" sz="1200" dirty="0">
                <a:solidFill>
                  <a:schemeClr val="tx1">
                    <a:lumMod val="50000"/>
                    <a:lumOff val="50000"/>
                  </a:schemeClr>
                </a:solidFill>
                <a:latin typeface="Verdana" charset="0"/>
                <a:ea typeface="Verdana" charset="0"/>
                <a:cs typeface="Verdana" charset="0"/>
              </a:rPr>
              <a:t>Enfoque: La CXT Arquetipos de clientes Mickey Mouse, ha roto con la cultura interna de evaluación y segmentación de clientes basada en nº de visitas y gasto. </a:t>
            </a:r>
          </a:p>
        </p:txBody>
      </p:sp>
      <p:sp>
        <p:nvSpPr>
          <p:cNvPr id="11" name="Paralelogramo 10">
            <a:extLst>
              <a:ext uri="{FF2B5EF4-FFF2-40B4-BE49-F238E27FC236}">
                <a16:creationId xmlns:a16="http://schemas.microsoft.com/office/drawing/2014/main" id="{5F41262A-C9E2-CB4F-979E-5549637EA064}"/>
              </a:ext>
            </a:extLst>
          </p:cNvPr>
          <p:cNvSpPr/>
          <p:nvPr/>
        </p:nvSpPr>
        <p:spPr>
          <a:xfrm>
            <a:off x="-370701" y="1633017"/>
            <a:ext cx="3616472" cy="1382032"/>
          </a:xfrm>
          <a:prstGeom prst="parallelogram">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_tradnl" sz="3200" dirty="0">
                <a:latin typeface="Verdana" charset="0"/>
                <a:ea typeface="Verdana" charset="0"/>
                <a:cs typeface="Verdana" charset="0"/>
              </a:rPr>
              <a:t>Propuesta</a:t>
            </a:r>
          </a:p>
          <a:p>
            <a:r>
              <a:rPr lang="es-ES" sz="3200" dirty="0">
                <a:latin typeface="Verdana" charset="0"/>
                <a:ea typeface="Verdana" charset="0"/>
                <a:cs typeface="Verdana" charset="0"/>
              </a:rPr>
              <a:t>metodología</a:t>
            </a:r>
            <a:endParaRPr lang="es-ES_tradnl" sz="3200" dirty="0">
              <a:latin typeface="Verdana" charset="0"/>
              <a:ea typeface="Verdana" charset="0"/>
              <a:cs typeface="Verdana" charset="0"/>
            </a:endParaRPr>
          </a:p>
        </p:txBody>
      </p:sp>
    </p:spTree>
    <p:extLst>
      <p:ext uri="{BB962C8B-B14F-4D97-AF65-F5344CB8AC3E}">
        <p14:creationId xmlns:p14="http://schemas.microsoft.com/office/powerpoint/2010/main" val="178221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stretch>
            <a:fillRect/>
          </a:stretch>
        </p:blipFill>
        <p:spPr>
          <a:xfrm>
            <a:off x="0" y="0"/>
            <a:ext cx="12192000" cy="6858000"/>
          </a:xfrm>
          <a:prstGeom prst="rect">
            <a:avLst/>
          </a:prstGeom>
        </p:spPr>
      </p:pic>
      <p:sp>
        <p:nvSpPr>
          <p:cNvPr id="8" name="Paralelogramo 7"/>
          <p:cNvSpPr/>
          <p:nvPr/>
        </p:nvSpPr>
        <p:spPr>
          <a:xfrm>
            <a:off x="-191386" y="520909"/>
            <a:ext cx="3136605" cy="723100"/>
          </a:xfrm>
          <a:prstGeom prst="parallelogram">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_tradnl" sz="3600" dirty="0">
                <a:latin typeface="Verdana" charset="0"/>
                <a:ea typeface="Verdana" charset="0"/>
                <a:cs typeface="Verdana" charset="0"/>
              </a:rPr>
              <a:t>¿Qué</a:t>
            </a:r>
            <a:r>
              <a:rPr lang="es-ES" sz="3600" dirty="0">
                <a:latin typeface="Verdana" charset="0"/>
                <a:ea typeface="Verdana" charset="0"/>
                <a:cs typeface="Verdana" charset="0"/>
              </a:rPr>
              <a:t> es?</a:t>
            </a:r>
            <a:endParaRPr lang="es-ES_tradnl" sz="3600" dirty="0">
              <a:latin typeface="Verdana" charset="0"/>
              <a:ea typeface="Verdana" charset="0"/>
              <a:cs typeface="Verdana" charset="0"/>
            </a:endParaRPr>
          </a:p>
        </p:txBody>
      </p:sp>
      <p:sp>
        <p:nvSpPr>
          <p:cNvPr id="2" name="Rectángulo 1"/>
          <p:cNvSpPr/>
          <p:nvPr/>
        </p:nvSpPr>
        <p:spPr>
          <a:xfrm>
            <a:off x="444431" y="1764918"/>
            <a:ext cx="7121612" cy="4247317"/>
          </a:xfrm>
          <a:prstGeom prst="rect">
            <a:avLst/>
          </a:prstGeom>
        </p:spPr>
        <p:txBody>
          <a:bodyPr wrap="square">
            <a:spAutoFit/>
          </a:bodyPr>
          <a:lstStyle/>
          <a:p>
            <a:pPr algn="just"/>
            <a:r>
              <a:rPr lang="es-ES" b="1" dirty="0">
                <a:ln w="22860">
                  <a:noFill/>
                </a:ln>
                <a:solidFill>
                  <a:schemeClr val="bg1"/>
                </a:solidFill>
                <a:latin typeface="Verdana Negrita" charset="0"/>
                <a:ea typeface="Verdana Negrita" charset="0"/>
                <a:cs typeface="Verdana Negrita" charset="0"/>
              </a:rPr>
              <a:t>DEC Selección </a:t>
            </a:r>
            <a:r>
              <a:rPr lang="es-ES" dirty="0">
                <a:ln w="22860">
                  <a:noFill/>
                </a:ln>
                <a:solidFill>
                  <a:schemeClr val="bg1"/>
                </a:solidFill>
                <a:latin typeface="Verdana Normal" charset="0"/>
                <a:ea typeface="Verdana Normal" charset="0"/>
                <a:cs typeface="Verdana Normal" charset="0"/>
              </a:rPr>
              <a:t>es un proceso de evaluación, selección y divulgación de las mejores metodologías de Experiencia de Cliente del mercado que la Asociación DEC lanza para ofrecer un sello de calidad a aquellas que:</a:t>
            </a:r>
          </a:p>
          <a:p>
            <a:pPr algn="just"/>
            <a:endParaRPr lang="es-ES" dirty="0">
              <a:ln w="22860">
                <a:noFill/>
              </a:ln>
              <a:solidFill>
                <a:schemeClr val="bg1"/>
              </a:solidFill>
              <a:latin typeface="Verdana Normal" charset="0"/>
              <a:ea typeface="Verdana Normal" charset="0"/>
              <a:cs typeface="Verdana Normal" charset="0"/>
            </a:endParaRPr>
          </a:p>
          <a:p>
            <a:pPr marL="285750" indent="-285750" algn="just">
              <a:buFont typeface="Arial" charset="0"/>
              <a:buChar char="•"/>
            </a:pPr>
            <a:r>
              <a:rPr lang="es-ES" dirty="0">
                <a:ln w="22860">
                  <a:noFill/>
                </a:ln>
                <a:solidFill>
                  <a:schemeClr val="bg1"/>
                </a:solidFill>
                <a:latin typeface="Verdana Normal" charset="0"/>
                <a:ea typeface="Verdana Normal" charset="0"/>
                <a:cs typeface="Verdana Normal" charset="0"/>
              </a:rPr>
              <a:t>Hayan probado valor y utilidad en diferentes mercados y sectores.</a:t>
            </a:r>
          </a:p>
          <a:p>
            <a:pPr marL="285750" indent="-285750" algn="just">
              <a:buFont typeface="Arial" charset="0"/>
              <a:buChar char="•"/>
            </a:pPr>
            <a:endParaRPr lang="es-ES" dirty="0">
              <a:ln w="22860">
                <a:noFill/>
              </a:ln>
              <a:solidFill>
                <a:schemeClr val="bg1"/>
              </a:solidFill>
              <a:latin typeface="Verdana Normal" charset="0"/>
              <a:ea typeface="Verdana Normal" charset="0"/>
              <a:cs typeface="Verdana Normal" charset="0"/>
            </a:endParaRPr>
          </a:p>
          <a:p>
            <a:pPr marL="285750" indent="-285750" algn="just">
              <a:buFont typeface="Arial" charset="0"/>
              <a:buChar char="•"/>
            </a:pPr>
            <a:r>
              <a:rPr lang="es-ES" dirty="0">
                <a:ln w="22860">
                  <a:noFill/>
                </a:ln>
                <a:solidFill>
                  <a:schemeClr val="bg1"/>
                </a:solidFill>
                <a:latin typeface="Verdana Normal" charset="0"/>
                <a:ea typeface="Verdana Normal" charset="0"/>
                <a:cs typeface="Verdana Normal" charset="0"/>
              </a:rPr>
              <a:t>Faciliten el desarrollo de una Experiencia de Cliente homogénea, diferencial y rentable.</a:t>
            </a:r>
          </a:p>
          <a:p>
            <a:pPr algn="just"/>
            <a:endParaRPr lang="es-ES" dirty="0">
              <a:ln w="22860">
                <a:noFill/>
              </a:ln>
              <a:solidFill>
                <a:schemeClr val="bg1"/>
              </a:solidFill>
              <a:latin typeface="Verdana Normal" charset="0"/>
              <a:ea typeface="Verdana Normal" charset="0"/>
              <a:cs typeface="Verdana Normal" charset="0"/>
            </a:endParaRPr>
          </a:p>
          <a:p>
            <a:pPr algn="just"/>
            <a:r>
              <a:rPr lang="es-ES" dirty="0">
                <a:ln w="22860">
                  <a:noFill/>
                </a:ln>
                <a:solidFill>
                  <a:schemeClr val="bg1"/>
                </a:solidFill>
                <a:latin typeface="Verdana Normal" charset="0"/>
                <a:ea typeface="Verdana Normal" charset="0"/>
                <a:cs typeface="Verdana Normal" charset="0"/>
              </a:rPr>
              <a:t>El proceso de 2017 se llevó a cabo con un gran éxito de participación y las metodologías seleccionadas obtuvieron el sello distintivo que les da a conocer en el mercado a través de un plan de divulgación promovido por DEC.</a:t>
            </a:r>
          </a:p>
        </p:txBody>
      </p:sp>
    </p:spTree>
    <p:extLst>
      <p:ext uri="{BB962C8B-B14F-4D97-AF65-F5344CB8AC3E}">
        <p14:creationId xmlns:p14="http://schemas.microsoft.com/office/powerpoint/2010/main" val="1513710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p:cNvPicPr>
            <a:picLocks noChangeAspect="1"/>
          </p:cNvPicPr>
          <p:nvPr/>
        </p:nvPicPr>
        <p:blipFill rotWithShape="1">
          <a:blip r:embed="rId3"/>
          <a:srcRect l="27857" t="4517" b="5376"/>
          <a:stretch/>
        </p:blipFill>
        <p:spPr>
          <a:xfrm>
            <a:off x="0" y="-1"/>
            <a:ext cx="3666594" cy="6858455"/>
          </a:xfrm>
          <a:prstGeom prst="rect">
            <a:avLst/>
          </a:prstGeom>
        </p:spPr>
      </p:pic>
      <p:pic>
        <p:nvPicPr>
          <p:cNvPr id="16" name="Imagen 15">
            <a:extLst>
              <a:ext uri="{FF2B5EF4-FFF2-40B4-BE49-F238E27FC236}">
                <a16:creationId xmlns:a16="http://schemas.microsoft.com/office/drawing/2014/main" id="{097BCA28-191C-674F-AE58-334D8B8DCC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20" y="-98192"/>
            <a:ext cx="12542108" cy="7054383"/>
          </a:xfrm>
          <a:prstGeom prst="rect">
            <a:avLst/>
          </a:prstGeom>
        </p:spPr>
      </p:pic>
      <p:sp>
        <p:nvSpPr>
          <p:cNvPr id="17" name="Rectángulo 16">
            <a:extLst>
              <a:ext uri="{FF2B5EF4-FFF2-40B4-BE49-F238E27FC236}">
                <a16:creationId xmlns:a16="http://schemas.microsoft.com/office/drawing/2014/main" id="{6B1DD3D6-504C-5D4C-B806-E1EF97FFECAF}"/>
              </a:ext>
            </a:extLst>
          </p:cNvPr>
          <p:cNvSpPr/>
          <p:nvPr/>
        </p:nvSpPr>
        <p:spPr>
          <a:xfrm>
            <a:off x="3872334" y="1730153"/>
            <a:ext cx="7661366" cy="2908489"/>
          </a:xfrm>
          <a:prstGeom prst="rect">
            <a:avLst/>
          </a:prstGeom>
        </p:spPr>
        <p:txBody>
          <a:bodyPr wrap="square">
            <a:spAutoFit/>
          </a:bodyPr>
          <a:lstStyle/>
          <a:p>
            <a:pPr marL="0" lvl="1" algn="just"/>
            <a:r>
              <a:rPr lang="es-ES_tradnl" sz="1200" dirty="0">
                <a:solidFill>
                  <a:schemeClr val="tx1">
                    <a:lumMod val="50000"/>
                    <a:lumOff val="50000"/>
                  </a:schemeClr>
                </a:solidFill>
                <a:latin typeface="Verdana" charset="0"/>
                <a:ea typeface="Verdana" charset="0"/>
                <a:cs typeface="Verdana" charset="0"/>
              </a:rPr>
              <a:t>Se ha desarrollado una segmentación en base a criterios experienciales. Esta nueva estructura ha permitido:</a:t>
            </a:r>
          </a:p>
          <a:p>
            <a:pPr marL="0" lvl="1" algn="just"/>
            <a:endParaRPr lang="es-ES_tradnl" sz="1200" dirty="0">
              <a:solidFill>
                <a:schemeClr val="tx1">
                  <a:lumMod val="50000"/>
                  <a:lumOff val="50000"/>
                </a:schemeClr>
              </a:solidFill>
              <a:latin typeface="Verdana" charset="0"/>
              <a:ea typeface="Verdana" charset="0"/>
              <a:cs typeface="Verdana" charset="0"/>
            </a:endParaRPr>
          </a:p>
          <a:p>
            <a:pPr marL="171450" indent="-171450" algn="just">
              <a:spcAft>
                <a:spcPts val="600"/>
              </a:spcAft>
              <a:buFont typeface="Arial" panose="020B0604020202020204" pitchFamily="34" charset="0"/>
              <a:buChar char="•"/>
            </a:pPr>
            <a:r>
              <a:rPr lang="es-ES_tradnl" sz="1200" dirty="0">
                <a:solidFill>
                  <a:schemeClr val="tx1">
                    <a:lumMod val="50000"/>
                    <a:lumOff val="50000"/>
                  </a:schemeClr>
                </a:solidFill>
                <a:latin typeface="Verdana" charset="0"/>
                <a:ea typeface="Verdana" charset="0"/>
                <a:cs typeface="Verdana" charset="0"/>
              </a:rPr>
              <a:t>Comprender y atajar problemas que afectaban a la experiencia de perfiles concretos con un impacto en su satisfacción global. La información cualitativa profundiza en la raíz de los problemas y las verdaderas motivaciones y comportamientos de juego de los clientes. Ha resultado más inspiradora y facilitado la puesta en marcha de un plan de acción de mejoras.</a:t>
            </a:r>
          </a:p>
          <a:p>
            <a:pPr marL="171450" indent="-171450" algn="just">
              <a:spcAft>
                <a:spcPts val="600"/>
              </a:spcAft>
              <a:buFont typeface="Arial" panose="020B0604020202020204" pitchFamily="34" charset="0"/>
              <a:buChar char="•"/>
            </a:pPr>
            <a:r>
              <a:rPr lang="es-ES_tradnl" sz="1200" dirty="0">
                <a:solidFill>
                  <a:schemeClr val="tx1">
                    <a:lumMod val="50000"/>
                    <a:lumOff val="50000"/>
                  </a:schemeClr>
                </a:solidFill>
                <a:latin typeface="Verdana" charset="0"/>
                <a:ea typeface="Verdana" charset="0"/>
                <a:cs typeface="Verdana" charset="0"/>
              </a:rPr>
              <a:t>Comunicar internamente y formar a proveedores de la entrega de la experiencia. La herramienta les ayuda a “detectar” o identificar a cada perfil y ofrecerles un trato personalizado.</a:t>
            </a:r>
          </a:p>
          <a:p>
            <a:pPr marL="171450" indent="-171450" algn="just">
              <a:spcAft>
                <a:spcPts val="600"/>
              </a:spcAft>
              <a:buFont typeface="Arial" panose="020B0604020202020204" pitchFamily="34" charset="0"/>
              <a:buChar char="•"/>
            </a:pPr>
            <a:r>
              <a:rPr lang="es-ES_tradnl" sz="1200" dirty="0">
                <a:solidFill>
                  <a:schemeClr val="tx1">
                    <a:lumMod val="50000"/>
                    <a:lumOff val="50000"/>
                  </a:schemeClr>
                </a:solidFill>
                <a:latin typeface="Verdana" charset="0"/>
                <a:ea typeface="Verdana" charset="0"/>
                <a:cs typeface="Verdana" charset="0"/>
              </a:rPr>
              <a:t>Los matices y aspectos planteados dentro de los arquetipos abren nuevas posibilidades de segmentación en CRM.</a:t>
            </a:r>
          </a:p>
          <a:p>
            <a:pPr marL="171450" indent="-171450" algn="just">
              <a:spcAft>
                <a:spcPts val="600"/>
              </a:spcAft>
              <a:buFont typeface="Arial" panose="020B0604020202020204" pitchFamily="34" charset="0"/>
              <a:buChar char="•"/>
            </a:pPr>
            <a:r>
              <a:rPr lang="es-ES_tradnl" sz="1200" dirty="0">
                <a:solidFill>
                  <a:schemeClr val="tx1">
                    <a:lumMod val="50000"/>
                    <a:lumOff val="50000"/>
                  </a:schemeClr>
                </a:solidFill>
                <a:latin typeface="Verdana" charset="0"/>
                <a:ea typeface="Verdana" charset="0"/>
                <a:cs typeface="Verdana" charset="0"/>
              </a:rPr>
              <a:t>Ha resultado accionable para crear nuevos mensajes, canales e iniciativas que conecten con cada uno de ellos.</a:t>
            </a:r>
          </a:p>
        </p:txBody>
      </p:sp>
      <p:pic>
        <p:nvPicPr>
          <p:cNvPr id="19" name="Imagen 18">
            <a:extLst>
              <a:ext uri="{FF2B5EF4-FFF2-40B4-BE49-F238E27FC236}">
                <a16:creationId xmlns:a16="http://schemas.microsoft.com/office/drawing/2014/main" id="{4C164461-650C-9C4C-8B3E-B5A149929C19}"/>
              </a:ext>
            </a:extLst>
          </p:cNvPr>
          <p:cNvPicPr>
            <a:picLocks noChangeAspect="1"/>
          </p:cNvPicPr>
          <p:nvPr/>
        </p:nvPicPr>
        <p:blipFill>
          <a:blip r:embed="rId5"/>
          <a:stretch>
            <a:fillRect/>
          </a:stretch>
        </p:blipFill>
        <p:spPr>
          <a:xfrm>
            <a:off x="4037295" y="4805627"/>
            <a:ext cx="6426200" cy="1536700"/>
          </a:xfrm>
          <a:prstGeom prst="rect">
            <a:avLst/>
          </a:prstGeom>
        </p:spPr>
      </p:pic>
      <p:pic>
        <p:nvPicPr>
          <p:cNvPr id="20" name="Imagen 19">
            <a:extLst>
              <a:ext uri="{FF2B5EF4-FFF2-40B4-BE49-F238E27FC236}">
                <a16:creationId xmlns:a16="http://schemas.microsoft.com/office/drawing/2014/main" id="{C52764FA-B7BB-2246-B9A7-8A4D026E0E49}"/>
              </a:ext>
            </a:extLst>
          </p:cNvPr>
          <p:cNvPicPr>
            <a:picLocks noChangeAspect="1"/>
          </p:cNvPicPr>
          <p:nvPr/>
        </p:nvPicPr>
        <p:blipFill>
          <a:blip r:embed="rId6"/>
          <a:stretch>
            <a:fillRect/>
          </a:stretch>
        </p:blipFill>
        <p:spPr>
          <a:xfrm>
            <a:off x="10434153" y="4814301"/>
            <a:ext cx="1007277" cy="1458153"/>
          </a:xfrm>
          <a:prstGeom prst="rect">
            <a:avLst/>
          </a:prstGeom>
        </p:spPr>
      </p:pic>
      <p:sp>
        <p:nvSpPr>
          <p:cNvPr id="22" name="Paralelogramo 21">
            <a:extLst>
              <a:ext uri="{FF2B5EF4-FFF2-40B4-BE49-F238E27FC236}">
                <a16:creationId xmlns:a16="http://schemas.microsoft.com/office/drawing/2014/main" id="{21CDC906-BEC4-584D-9611-2BBDC46B100A}"/>
              </a:ext>
            </a:extLst>
          </p:cNvPr>
          <p:cNvSpPr/>
          <p:nvPr/>
        </p:nvSpPr>
        <p:spPr>
          <a:xfrm>
            <a:off x="3872334" y="559098"/>
            <a:ext cx="5191656" cy="465733"/>
          </a:xfrm>
          <a:prstGeom prst="parallelogram">
            <a:avLst>
              <a:gd name="adj" fmla="val 15183"/>
            </a:avLst>
          </a:prstGeom>
          <a:solidFill>
            <a:schemeClr val="tx1">
              <a:lumMod val="50000"/>
              <a:lumOff val="5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600" dirty="0">
                <a:ln w="22860">
                  <a:noFill/>
                </a:ln>
                <a:solidFill>
                  <a:schemeClr val="bg1"/>
                </a:solidFill>
                <a:latin typeface="Verdana Normal" charset="0"/>
                <a:ea typeface="Verdana Normal" charset="0"/>
                <a:cs typeface="Verdana Normal" charset="0"/>
              </a:rPr>
              <a:t>10. Principales casos de éxito:</a:t>
            </a:r>
          </a:p>
        </p:txBody>
      </p:sp>
      <p:sp>
        <p:nvSpPr>
          <p:cNvPr id="23" name="Rectángulo 22">
            <a:extLst>
              <a:ext uri="{FF2B5EF4-FFF2-40B4-BE49-F238E27FC236}">
                <a16:creationId xmlns:a16="http://schemas.microsoft.com/office/drawing/2014/main" id="{6D328581-65B0-E14A-B6BA-FE62361546CD}"/>
              </a:ext>
            </a:extLst>
          </p:cNvPr>
          <p:cNvSpPr/>
          <p:nvPr/>
        </p:nvSpPr>
        <p:spPr>
          <a:xfrm>
            <a:off x="3872334" y="1101503"/>
            <a:ext cx="7661366" cy="461665"/>
          </a:xfrm>
          <a:prstGeom prst="rect">
            <a:avLst/>
          </a:prstGeom>
        </p:spPr>
        <p:txBody>
          <a:bodyPr wrap="square">
            <a:spAutoFit/>
          </a:bodyPr>
          <a:lstStyle/>
          <a:p>
            <a:pPr marL="0" lvl="1" algn="just"/>
            <a:r>
              <a:rPr lang="es-ES" sz="1200" dirty="0">
                <a:solidFill>
                  <a:schemeClr val="tx1">
                    <a:lumMod val="50000"/>
                    <a:lumOff val="50000"/>
                  </a:schemeClr>
                </a:solidFill>
                <a:latin typeface="Verdana" charset="0"/>
                <a:ea typeface="Verdana" charset="0"/>
                <a:cs typeface="Verdana" charset="0"/>
              </a:rPr>
              <a:t>Resumen ejecutivo del proyecto (introducción, fecha, enfoque, alcance, partes del framework desarrolladas, timing, impacto…).</a:t>
            </a:r>
            <a:endParaRPr lang="es-ES_tradnl" sz="1200" dirty="0">
              <a:solidFill>
                <a:schemeClr val="tx1">
                  <a:lumMod val="50000"/>
                  <a:lumOff val="50000"/>
                </a:schemeClr>
              </a:solidFill>
              <a:latin typeface="Verdana" charset="0"/>
              <a:ea typeface="Verdana" charset="0"/>
              <a:cs typeface="Verdana" charset="0"/>
            </a:endParaRPr>
          </a:p>
        </p:txBody>
      </p:sp>
      <p:cxnSp>
        <p:nvCxnSpPr>
          <p:cNvPr id="24" name="Conector recto 23">
            <a:extLst>
              <a:ext uri="{FF2B5EF4-FFF2-40B4-BE49-F238E27FC236}">
                <a16:creationId xmlns:a16="http://schemas.microsoft.com/office/drawing/2014/main" id="{D12FB17A-0717-DC42-846D-8FBD960CF883}"/>
              </a:ext>
            </a:extLst>
          </p:cNvPr>
          <p:cNvCxnSpPr/>
          <p:nvPr/>
        </p:nvCxnSpPr>
        <p:spPr>
          <a:xfrm>
            <a:off x="3962194" y="1631748"/>
            <a:ext cx="7479236"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Paralelogramo 10">
            <a:extLst>
              <a:ext uri="{FF2B5EF4-FFF2-40B4-BE49-F238E27FC236}">
                <a16:creationId xmlns:a16="http://schemas.microsoft.com/office/drawing/2014/main" id="{5F41262A-C9E2-CB4F-979E-5549637EA064}"/>
              </a:ext>
            </a:extLst>
          </p:cNvPr>
          <p:cNvSpPr/>
          <p:nvPr/>
        </p:nvSpPr>
        <p:spPr>
          <a:xfrm>
            <a:off x="-370701" y="1633017"/>
            <a:ext cx="3616472" cy="1382032"/>
          </a:xfrm>
          <a:prstGeom prst="parallelogram">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_tradnl" sz="3200" dirty="0">
                <a:latin typeface="Verdana" charset="0"/>
                <a:ea typeface="Verdana" charset="0"/>
                <a:cs typeface="Verdana" charset="0"/>
              </a:rPr>
              <a:t>Propuesta</a:t>
            </a:r>
          </a:p>
          <a:p>
            <a:r>
              <a:rPr lang="es-ES" sz="3200" dirty="0">
                <a:latin typeface="Verdana" charset="0"/>
                <a:ea typeface="Verdana" charset="0"/>
                <a:cs typeface="Verdana" charset="0"/>
              </a:rPr>
              <a:t>metodología</a:t>
            </a:r>
            <a:endParaRPr lang="es-ES_tradnl" sz="3200" dirty="0">
              <a:latin typeface="Verdana" charset="0"/>
              <a:ea typeface="Verdana" charset="0"/>
              <a:cs typeface="Verdana" charset="0"/>
            </a:endParaRPr>
          </a:p>
        </p:txBody>
      </p:sp>
    </p:spTree>
    <p:extLst>
      <p:ext uri="{BB962C8B-B14F-4D97-AF65-F5344CB8AC3E}">
        <p14:creationId xmlns:p14="http://schemas.microsoft.com/office/powerpoint/2010/main" val="6236524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rotWithShape="1">
          <a:blip r:embed="rId3"/>
          <a:srcRect l="27857" t="4517" b="5376"/>
          <a:stretch/>
        </p:blipFill>
        <p:spPr>
          <a:xfrm>
            <a:off x="0" y="-1"/>
            <a:ext cx="3666594" cy="6858455"/>
          </a:xfrm>
          <a:prstGeom prst="rect">
            <a:avLst/>
          </a:prstGeom>
        </p:spPr>
      </p:pic>
      <p:pic>
        <p:nvPicPr>
          <p:cNvPr id="9" name="Imagen 8">
            <a:extLst>
              <a:ext uri="{FF2B5EF4-FFF2-40B4-BE49-F238E27FC236}">
                <a16:creationId xmlns:a16="http://schemas.microsoft.com/office/drawing/2014/main" id="{E0D0D09E-A163-1B4E-A770-F81479296F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20" y="-98192"/>
            <a:ext cx="12542108" cy="7054383"/>
          </a:xfrm>
          <a:prstGeom prst="rect">
            <a:avLst/>
          </a:prstGeom>
        </p:spPr>
      </p:pic>
      <p:sp>
        <p:nvSpPr>
          <p:cNvPr id="10" name="Paralelogramo 9">
            <a:extLst>
              <a:ext uri="{FF2B5EF4-FFF2-40B4-BE49-F238E27FC236}">
                <a16:creationId xmlns:a16="http://schemas.microsoft.com/office/drawing/2014/main" id="{DC20DE98-0361-1F48-9848-56DDA9A52006}"/>
              </a:ext>
            </a:extLst>
          </p:cNvPr>
          <p:cNvSpPr/>
          <p:nvPr/>
        </p:nvSpPr>
        <p:spPr>
          <a:xfrm>
            <a:off x="3872334" y="559098"/>
            <a:ext cx="5191656" cy="465733"/>
          </a:xfrm>
          <a:prstGeom prst="parallelogram">
            <a:avLst>
              <a:gd name="adj" fmla="val 15183"/>
            </a:avLst>
          </a:prstGeom>
          <a:solidFill>
            <a:schemeClr val="tx1">
              <a:lumMod val="50000"/>
              <a:lumOff val="5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600" dirty="0">
                <a:ln w="22860">
                  <a:noFill/>
                </a:ln>
                <a:solidFill>
                  <a:schemeClr val="bg1"/>
                </a:solidFill>
                <a:latin typeface="Verdana Normal" charset="0"/>
                <a:ea typeface="Verdana Normal" charset="0"/>
                <a:cs typeface="Verdana Normal" charset="0"/>
              </a:rPr>
              <a:t>10. Principales casos de éxito:</a:t>
            </a:r>
          </a:p>
        </p:txBody>
      </p:sp>
      <p:sp>
        <p:nvSpPr>
          <p:cNvPr id="12" name="Rectángulo 11">
            <a:extLst>
              <a:ext uri="{FF2B5EF4-FFF2-40B4-BE49-F238E27FC236}">
                <a16:creationId xmlns:a16="http://schemas.microsoft.com/office/drawing/2014/main" id="{EFC6E593-DE3D-E542-869B-CEAFEE263E73}"/>
              </a:ext>
            </a:extLst>
          </p:cNvPr>
          <p:cNvSpPr/>
          <p:nvPr/>
        </p:nvSpPr>
        <p:spPr>
          <a:xfrm>
            <a:off x="3872334" y="1101503"/>
            <a:ext cx="7661366" cy="461665"/>
          </a:xfrm>
          <a:prstGeom prst="rect">
            <a:avLst/>
          </a:prstGeom>
        </p:spPr>
        <p:txBody>
          <a:bodyPr wrap="square">
            <a:spAutoFit/>
          </a:bodyPr>
          <a:lstStyle/>
          <a:p>
            <a:pPr marL="0" lvl="1" algn="just"/>
            <a:r>
              <a:rPr lang="es-ES" sz="1200" dirty="0">
                <a:solidFill>
                  <a:schemeClr val="tx1">
                    <a:lumMod val="50000"/>
                    <a:lumOff val="50000"/>
                  </a:schemeClr>
                </a:solidFill>
                <a:latin typeface="Verdana" charset="0"/>
                <a:ea typeface="Verdana" charset="0"/>
                <a:cs typeface="Verdana" charset="0"/>
              </a:rPr>
              <a:t>Resumen ejecutivo del proyecto (introducción, fecha, enfoque, alcance, partes del framework desarrolladas, timing, impacto…).</a:t>
            </a:r>
            <a:endParaRPr lang="es-ES_tradnl" sz="1200" dirty="0">
              <a:solidFill>
                <a:schemeClr val="tx1">
                  <a:lumMod val="50000"/>
                  <a:lumOff val="50000"/>
                </a:schemeClr>
              </a:solidFill>
              <a:latin typeface="Verdana" charset="0"/>
              <a:ea typeface="Verdana" charset="0"/>
              <a:cs typeface="Verdana" charset="0"/>
            </a:endParaRPr>
          </a:p>
        </p:txBody>
      </p:sp>
      <p:cxnSp>
        <p:nvCxnSpPr>
          <p:cNvPr id="13" name="Conector recto 12">
            <a:extLst>
              <a:ext uri="{FF2B5EF4-FFF2-40B4-BE49-F238E27FC236}">
                <a16:creationId xmlns:a16="http://schemas.microsoft.com/office/drawing/2014/main" id="{90A74921-43BB-AB4F-B444-E065C5791996}"/>
              </a:ext>
            </a:extLst>
          </p:cNvPr>
          <p:cNvCxnSpPr/>
          <p:nvPr/>
        </p:nvCxnSpPr>
        <p:spPr>
          <a:xfrm>
            <a:off x="3962194" y="1631748"/>
            <a:ext cx="7479236"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5" name="Rectángulo 14">
            <a:extLst>
              <a:ext uri="{FF2B5EF4-FFF2-40B4-BE49-F238E27FC236}">
                <a16:creationId xmlns:a16="http://schemas.microsoft.com/office/drawing/2014/main" id="{26784FA3-EB70-A54F-B1C8-F03A67529BA0}"/>
              </a:ext>
            </a:extLst>
          </p:cNvPr>
          <p:cNvSpPr/>
          <p:nvPr/>
        </p:nvSpPr>
        <p:spPr>
          <a:xfrm>
            <a:off x="3872334" y="1783397"/>
            <a:ext cx="7661366" cy="4524315"/>
          </a:xfrm>
          <a:prstGeom prst="rect">
            <a:avLst/>
          </a:prstGeom>
        </p:spPr>
        <p:txBody>
          <a:bodyPr wrap="square">
            <a:spAutoFit/>
          </a:bodyPr>
          <a:lstStyle/>
          <a:p>
            <a:pPr algn="just"/>
            <a:r>
              <a:rPr lang="es-ES_tradnl" sz="1200" b="1" dirty="0">
                <a:solidFill>
                  <a:schemeClr val="tx1">
                    <a:lumMod val="50000"/>
                    <a:lumOff val="50000"/>
                  </a:schemeClr>
                </a:solidFill>
                <a:latin typeface="Verdana" charset="0"/>
                <a:ea typeface="Verdana" charset="0"/>
                <a:cs typeface="Verdana" charset="0"/>
              </a:rPr>
              <a:t>Problemática (Necesidades del cliente)</a:t>
            </a:r>
          </a:p>
          <a:p>
            <a:pPr algn="just"/>
            <a:endParaRPr lang="es-ES_tradnl" sz="1200" b="1" dirty="0">
              <a:solidFill>
                <a:schemeClr val="tx1">
                  <a:lumMod val="50000"/>
                  <a:lumOff val="50000"/>
                </a:schemeClr>
              </a:solidFill>
              <a:latin typeface="Verdana" charset="0"/>
              <a:ea typeface="Verdana" charset="0"/>
              <a:cs typeface="Verdana" charset="0"/>
            </a:endParaRPr>
          </a:p>
          <a:p>
            <a:pPr algn="just"/>
            <a:r>
              <a:rPr lang="es-ES_tradnl" sz="1200" dirty="0">
                <a:solidFill>
                  <a:schemeClr val="tx1">
                    <a:lumMod val="50000"/>
                    <a:lumOff val="50000"/>
                  </a:schemeClr>
                </a:solidFill>
                <a:latin typeface="Verdana" charset="0"/>
                <a:ea typeface="Verdana" charset="0"/>
                <a:cs typeface="Verdana" charset="0"/>
              </a:rPr>
              <a:t>CODERE decidió apostar por la orientación al cliente. El objetivo principal era volver a conectar y comprender a sus clientes, motivaciones para acudir a la sala (y a la competencia), experiencia del tiempo en la sala, etc. </a:t>
            </a:r>
            <a:endParaRPr lang="es-ES_tradnl" sz="1200" b="1" dirty="0">
              <a:solidFill>
                <a:schemeClr val="tx1">
                  <a:lumMod val="50000"/>
                  <a:lumOff val="50000"/>
                </a:schemeClr>
              </a:solidFill>
              <a:latin typeface="Verdana" charset="0"/>
              <a:ea typeface="Verdana" charset="0"/>
              <a:cs typeface="Verdana" charset="0"/>
            </a:endParaRPr>
          </a:p>
          <a:p>
            <a:pPr algn="just"/>
            <a:endParaRPr lang="es-ES_tradnl" sz="1200" b="1" dirty="0">
              <a:solidFill>
                <a:schemeClr val="tx1">
                  <a:lumMod val="50000"/>
                  <a:lumOff val="50000"/>
                </a:schemeClr>
              </a:solidFill>
              <a:latin typeface="Verdana" charset="0"/>
              <a:ea typeface="Verdana" charset="0"/>
              <a:cs typeface="Verdana" charset="0"/>
            </a:endParaRPr>
          </a:p>
          <a:p>
            <a:pPr algn="just"/>
            <a:r>
              <a:rPr lang="es-ES_tradnl" sz="1200" b="1" dirty="0">
                <a:solidFill>
                  <a:schemeClr val="tx1">
                    <a:lumMod val="50000"/>
                    <a:lumOff val="50000"/>
                  </a:schemeClr>
                </a:solidFill>
                <a:latin typeface="Verdana" charset="0"/>
                <a:ea typeface="Verdana" charset="0"/>
                <a:cs typeface="Verdana" charset="0"/>
              </a:rPr>
              <a:t>¿Qué se ha hecho?</a:t>
            </a:r>
          </a:p>
          <a:p>
            <a:pPr algn="just"/>
            <a:endParaRPr lang="es-ES_tradnl" sz="1200" dirty="0">
              <a:solidFill>
                <a:schemeClr val="tx1">
                  <a:lumMod val="50000"/>
                  <a:lumOff val="50000"/>
                </a:schemeClr>
              </a:solidFill>
              <a:latin typeface="Verdana" charset="0"/>
              <a:ea typeface="Verdana" charset="0"/>
              <a:cs typeface="Verdana" charset="0"/>
            </a:endParaRPr>
          </a:p>
          <a:p>
            <a:pPr marL="171450" indent="-171450" algn="just">
              <a:buFont typeface="Arial" panose="020B0604020202020204" pitchFamily="34" charset="0"/>
              <a:buChar char="•"/>
            </a:pPr>
            <a:r>
              <a:rPr lang="es-ES_tradnl" sz="1200" dirty="0">
                <a:solidFill>
                  <a:schemeClr val="tx1">
                    <a:lumMod val="50000"/>
                    <a:lumOff val="50000"/>
                  </a:schemeClr>
                </a:solidFill>
                <a:latin typeface="Verdana" charset="0"/>
                <a:ea typeface="Verdana" charset="0"/>
                <a:cs typeface="Verdana" charset="0"/>
              </a:rPr>
              <a:t>Entrevistas personales a clientes de 45-60´de duración.</a:t>
            </a:r>
          </a:p>
          <a:p>
            <a:pPr marL="171450" indent="-171450" algn="just">
              <a:buFont typeface="Arial" panose="020B0604020202020204" pitchFamily="34" charset="0"/>
              <a:buChar char="•"/>
            </a:pPr>
            <a:r>
              <a:rPr lang="es-ES_tradnl" sz="1200" dirty="0">
                <a:solidFill>
                  <a:schemeClr val="tx1">
                    <a:lumMod val="50000"/>
                    <a:lumOff val="50000"/>
                  </a:schemeClr>
                </a:solidFill>
                <a:latin typeface="Verdana" charset="0"/>
                <a:ea typeface="Verdana" charset="0"/>
                <a:cs typeface="Verdana" charset="0"/>
              </a:rPr>
              <a:t>Observación contextual Mistery de sala y competencia.</a:t>
            </a:r>
          </a:p>
          <a:p>
            <a:pPr marL="171450" indent="-171450" algn="just">
              <a:buFont typeface="Arial" panose="020B0604020202020204" pitchFamily="34" charset="0"/>
              <a:buChar char="•"/>
            </a:pPr>
            <a:r>
              <a:rPr lang="es-ES_tradnl" sz="1200" dirty="0">
                <a:solidFill>
                  <a:schemeClr val="tx1">
                    <a:lumMod val="50000"/>
                    <a:lumOff val="50000"/>
                  </a:schemeClr>
                </a:solidFill>
                <a:latin typeface="Verdana" charset="0"/>
                <a:ea typeface="Verdana" charset="0"/>
                <a:cs typeface="Verdana" charset="0"/>
              </a:rPr>
              <a:t>Implicación de empleados clave y proveedores para traer su visión a través de entrevistas.</a:t>
            </a:r>
          </a:p>
          <a:p>
            <a:pPr marL="171450" indent="-171450" algn="just">
              <a:buFont typeface="Arial" panose="020B0604020202020204" pitchFamily="34" charset="0"/>
              <a:buChar char="•"/>
            </a:pPr>
            <a:r>
              <a:rPr lang="es-ES_tradnl" sz="1200" dirty="0">
                <a:solidFill>
                  <a:schemeClr val="tx1">
                    <a:lumMod val="50000"/>
                    <a:lumOff val="50000"/>
                  </a:schemeClr>
                </a:solidFill>
                <a:latin typeface="Verdana" charset="0"/>
                <a:ea typeface="Verdana" charset="0"/>
                <a:cs typeface="Verdana" charset="0"/>
              </a:rPr>
              <a:t>Soluciones y Resultados.</a:t>
            </a:r>
          </a:p>
          <a:p>
            <a:pPr algn="just"/>
            <a:endParaRPr lang="es-ES_tradnl" sz="1200" dirty="0">
              <a:solidFill>
                <a:schemeClr val="tx1">
                  <a:lumMod val="50000"/>
                  <a:lumOff val="50000"/>
                </a:schemeClr>
              </a:solidFill>
              <a:latin typeface="Verdana" charset="0"/>
              <a:ea typeface="Verdana" charset="0"/>
              <a:cs typeface="Verdana" charset="0"/>
            </a:endParaRPr>
          </a:p>
          <a:p>
            <a:pPr algn="just"/>
            <a:r>
              <a:rPr lang="es-ES_tradnl" sz="1200" b="1" dirty="0">
                <a:solidFill>
                  <a:schemeClr val="tx1">
                    <a:lumMod val="50000"/>
                    <a:lumOff val="50000"/>
                  </a:schemeClr>
                </a:solidFill>
                <a:latin typeface="Verdana" charset="0"/>
                <a:ea typeface="Verdana" charset="0"/>
                <a:cs typeface="Verdana" charset="0"/>
              </a:rPr>
              <a:t>A raíz de la diferenciación de Arquetipos de Cliente, se han desarrollado una serie de iniciativas comenzando por el cliente ocasional. Ya se han iniciado 4 de ellas:</a:t>
            </a:r>
          </a:p>
          <a:p>
            <a:pPr algn="just"/>
            <a:endParaRPr lang="es-ES_tradnl" sz="1200" b="1" dirty="0">
              <a:solidFill>
                <a:schemeClr val="tx1">
                  <a:lumMod val="50000"/>
                  <a:lumOff val="50000"/>
                </a:schemeClr>
              </a:solidFill>
              <a:latin typeface="Verdana" charset="0"/>
              <a:ea typeface="Verdana" charset="0"/>
              <a:cs typeface="Verdana" charset="0"/>
            </a:endParaRPr>
          </a:p>
          <a:p>
            <a:pPr marL="171450" indent="-171450" algn="just">
              <a:buFont typeface="Arial" panose="020B0604020202020204" pitchFamily="34" charset="0"/>
              <a:buChar char="•"/>
            </a:pPr>
            <a:r>
              <a:rPr lang="es-ES_tradnl" sz="1200" dirty="0">
                <a:solidFill>
                  <a:schemeClr val="tx1">
                    <a:lumMod val="50000"/>
                    <a:lumOff val="50000"/>
                  </a:schemeClr>
                </a:solidFill>
                <a:latin typeface="Verdana" charset="0"/>
                <a:ea typeface="Verdana" charset="0"/>
                <a:cs typeface="Verdana" charset="0"/>
              </a:rPr>
              <a:t>Un programa de captación del cliente “de turismo” a través de hoteles o taxis, por ejemplo.</a:t>
            </a:r>
          </a:p>
          <a:p>
            <a:pPr marL="171450" indent="-171450" algn="just">
              <a:buFont typeface="Arial" panose="020B0604020202020204" pitchFamily="34" charset="0"/>
              <a:buChar char="•"/>
            </a:pPr>
            <a:r>
              <a:rPr lang="es-ES_tradnl" sz="1200" dirty="0">
                <a:solidFill>
                  <a:schemeClr val="tx1">
                    <a:lumMod val="50000"/>
                    <a:lumOff val="50000"/>
                  </a:schemeClr>
                </a:solidFill>
                <a:latin typeface="Verdana" charset="0"/>
                <a:ea typeface="Verdana" charset="0"/>
                <a:cs typeface="Verdana" charset="0"/>
              </a:rPr>
              <a:t>Se ha desarrollado un programa de Embajadores para el perfil promotor.</a:t>
            </a:r>
          </a:p>
          <a:p>
            <a:pPr marL="171450" indent="-171450" algn="just">
              <a:buFont typeface="Arial" panose="020B0604020202020204" pitchFamily="34" charset="0"/>
              <a:buChar char="•"/>
            </a:pPr>
            <a:r>
              <a:rPr lang="es-ES_tradnl" sz="1200" dirty="0">
                <a:solidFill>
                  <a:schemeClr val="tx1">
                    <a:lumMod val="50000"/>
                    <a:lumOff val="50000"/>
                  </a:schemeClr>
                </a:solidFill>
                <a:latin typeface="Verdana" charset="0"/>
                <a:ea typeface="Verdana" charset="0"/>
                <a:cs typeface="Verdana" charset="0"/>
              </a:rPr>
              <a:t>Se ha creado un área y sistemas informáticos orientado a los jugadores “de grupo” adaptándose a su forma de juego. Además, esta iniciativa tiene un impacto positivo en el resto de perfiles que se molestaban por el ruido o la actitud de los grupos.</a:t>
            </a:r>
          </a:p>
          <a:p>
            <a:pPr marL="171450" indent="-171450" algn="just">
              <a:buFont typeface="Arial" panose="020B0604020202020204" pitchFamily="34" charset="0"/>
              <a:buChar char="•"/>
            </a:pPr>
            <a:r>
              <a:rPr lang="es-ES_tradnl" sz="1200" dirty="0">
                <a:solidFill>
                  <a:schemeClr val="tx1">
                    <a:lumMod val="50000"/>
                    <a:lumOff val="50000"/>
                  </a:schemeClr>
                </a:solidFill>
                <a:latin typeface="Verdana" charset="0"/>
                <a:ea typeface="Verdana" charset="0"/>
                <a:cs typeface="Verdana" charset="0"/>
              </a:rPr>
              <a:t>Tras formar a los empleados, se está dando una bienvenida diferente.</a:t>
            </a:r>
          </a:p>
          <a:p>
            <a:pPr marL="171450" indent="-171450" algn="just">
              <a:buFont typeface="Arial" panose="020B0604020202020204" pitchFamily="34" charset="0"/>
              <a:buChar char="•"/>
            </a:pPr>
            <a:r>
              <a:rPr lang="es-ES_tradnl" sz="1200" dirty="0">
                <a:solidFill>
                  <a:schemeClr val="tx1">
                    <a:lumMod val="50000"/>
                    <a:lumOff val="50000"/>
                  </a:schemeClr>
                </a:solidFill>
                <a:latin typeface="Verdana" charset="0"/>
                <a:ea typeface="Verdana" charset="0"/>
                <a:cs typeface="Verdana" charset="0"/>
              </a:rPr>
              <a:t>Se ha modificado la estrategia en Groupon para agradar a los clientes y equilibrarlo con la capacidad de servicio en la sala.</a:t>
            </a:r>
          </a:p>
        </p:txBody>
      </p:sp>
      <p:sp>
        <p:nvSpPr>
          <p:cNvPr id="11" name="Paralelogramo 10">
            <a:extLst>
              <a:ext uri="{FF2B5EF4-FFF2-40B4-BE49-F238E27FC236}">
                <a16:creationId xmlns:a16="http://schemas.microsoft.com/office/drawing/2014/main" id="{5F41262A-C9E2-CB4F-979E-5549637EA064}"/>
              </a:ext>
            </a:extLst>
          </p:cNvPr>
          <p:cNvSpPr/>
          <p:nvPr/>
        </p:nvSpPr>
        <p:spPr>
          <a:xfrm>
            <a:off x="-370701" y="1633017"/>
            <a:ext cx="3616472" cy="1382032"/>
          </a:xfrm>
          <a:prstGeom prst="parallelogram">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_tradnl" sz="3200" dirty="0">
                <a:latin typeface="Verdana" charset="0"/>
                <a:ea typeface="Verdana" charset="0"/>
                <a:cs typeface="Verdana" charset="0"/>
              </a:rPr>
              <a:t>Propuesta</a:t>
            </a:r>
          </a:p>
          <a:p>
            <a:r>
              <a:rPr lang="es-ES" sz="3200" dirty="0">
                <a:latin typeface="Verdana" charset="0"/>
                <a:ea typeface="Verdana" charset="0"/>
                <a:cs typeface="Verdana" charset="0"/>
              </a:rPr>
              <a:t>metodología</a:t>
            </a:r>
            <a:endParaRPr lang="es-ES_tradnl" sz="3200" dirty="0">
              <a:latin typeface="Verdana" charset="0"/>
              <a:ea typeface="Verdana" charset="0"/>
              <a:cs typeface="Verdana" charset="0"/>
            </a:endParaRPr>
          </a:p>
        </p:txBody>
      </p:sp>
    </p:spTree>
    <p:extLst>
      <p:ext uri="{BB962C8B-B14F-4D97-AF65-F5344CB8AC3E}">
        <p14:creationId xmlns:p14="http://schemas.microsoft.com/office/powerpoint/2010/main" val="4792040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a:picLocks noChangeAspect="1"/>
          </p:cNvPicPr>
          <p:nvPr/>
        </p:nvPicPr>
        <p:blipFill rotWithShape="1">
          <a:blip r:embed="rId3"/>
          <a:srcRect l="27857" t="4517" b="5376"/>
          <a:stretch/>
        </p:blipFill>
        <p:spPr>
          <a:xfrm>
            <a:off x="0" y="-1"/>
            <a:ext cx="3666594" cy="6858455"/>
          </a:xfrm>
          <a:prstGeom prst="rect">
            <a:avLst/>
          </a:prstGeom>
        </p:spPr>
      </p:pic>
      <p:pic>
        <p:nvPicPr>
          <p:cNvPr id="13" name="Imagen 12">
            <a:extLst>
              <a:ext uri="{FF2B5EF4-FFF2-40B4-BE49-F238E27FC236}">
                <a16:creationId xmlns:a16="http://schemas.microsoft.com/office/drawing/2014/main" id="{3ECD3248-1A7E-8F48-AD4C-DC9B0C4D2F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20" y="-98192"/>
            <a:ext cx="12542108" cy="7054383"/>
          </a:xfrm>
          <a:prstGeom prst="rect">
            <a:avLst/>
          </a:prstGeom>
        </p:spPr>
      </p:pic>
      <p:sp>
        <p:nvSpPr>
          <p:cNvPr id="15" name="Rectángulo 14">
            <a:extLst>
              <a:ext uri="{FF2B5EF4-FFF2-40B4-BE49-F238E27FC236}">
                <a16:creationId xmlns:a16="http://schemas.microsoft.com/office/drawing/2014/main" id="{781B4956-2451-CB46-A738-EB4D362D145E}"/>
              </a:ext>
            </a:extLst>
          </p:cNvPr>
          <p:cNvSpPr/>
          <p:nvPr/>
        </p:nvSpPr>
        <p:spPr>
          <a:xfrm>
            <a:off x="3872334" y="1740459"/>
            <a:ext cx="7661366" cy="2677656"/>
          </a:xfrm>
          <a:prstGeom prst="rect">
            <a:avLst/>
          </a:prstGeom>
        </p:spPr>
        <p:txBody>
          <a:bodyPr wrap="square">
            <a:spAutoFit/>
          </a:bodyPr>
          <a:lstStyle/>
          <a:p>
            <a:pPr algn="just"/>
            <a:r>
              <a:rPr lang="es-ES_tradnl" sz="1200" b="1" dirty="0">
                <a:solidFill>
                  <a:schemeClr val="tx1">
                    <a:lumMod val="50000"/>
                    <a:lumOff val="50000"/>
                  </a:schemeClr>
                </a:solidFill>
                <a:latin typeface="Verdana" charset="0"/>
                <a:ea typeface="Verdana" charset="0"/>
                <a:cs typeface="Verdana" charset="0"/>
              </a:rPr>
              <a:t>Verbatims del cliente</a:t>
            </a:r>
            <a:endParaRPr lang="es-ES_tradnl" sz="1200" i="1" dirty="0">
              <a:solidFill>
                <a:schemeClr val="accent1">
                  <a:lumMod val="75000"/>
                </a:schemeClr>
              </a:solidFill>
              <a:latin typeface="Verdana" charset="0"/>
              <a:ea typeface="Verdana" charset="0"/>
              <a:cs typeface="Verdana" charset="0"/>
            </a:endParaRPr>
          </a:p>
          <a:p>
            <a:pPr algn="just"/>
            <a:endParaRPr lang="es-ES_tradnl" sz="1200" i="1" dirty="0">
              <a:solidFill>
                <a:schemeClr val="accent1">
                  <a:lumMod val="75000"/>
                </a:schemeClr>
              </a:solidFill>
              <a:latin typeface="Verdana" charset="0"/>
              <a:ea typeface="Verdana" charset="0"/>
              <a:cs typeface="Verdana" charset="0"/>
            </a:endParaRPr>
          </a:p>
          <a:p>
            <a:pPr algn="just"/>
            <a:r>
              <a:rPr lang="es-ES_tradnl" sz="1200" i="1" dirty="0">
                <a:solidFill>
                  <a:schemeClr val="accent1">
                    <a:lumMod val="75000"/>
                  </a:schemeClr>
                </a:solidFill>
                <a:latin typeface="Verdana" charset="0"/>
                <a:ea typeface="Verdana" charset="0"/>
                <a:cs typeface="Verdana" charset="0"/>
              </a:rPr>
              <a:t>“La herramienta Arquetipos de Clientes de Mickey Mouse, nos ha permitido diferenciar segmentos de forma clara. Tradicionalmente, como es razonable, nuestra experiencia nos ha llevado a trabajar enfocados en los clientes más habituales, mientras que ahora estamos diferenciando diferentes segmentos, no sólo desde una pura perspectiva cuantitativa sino también y lo que es más importante entendiendo la experiencia de cada cual y los insights que a menudo son muy diferentes.” -IGNACIO DÍEZ- </a:t>
            </a:r>
          </a:p>
          <a:p>
            <a:pPr algn="just"/>
            <a:endParaRPr lang="es-ES_tradnl" sz="1200" dirty="0">
              <a:solidFill>
                <a:schemeClr val="tx1">
                  <a:lumMod val="50000"/>
                  <a:lumOff val="50000"/>
                </a:schemeClr>
              </a:solidFill>
              <a:latin typeface="Verdana" charset="0"/>
              <a:ea typeface="Verdana" charset="0"/>
              <a:cs typeface="Verdana" charset="0"/>
            </a:endParaRPr>
          </a:p>
          <a:p>
            <a:pPr algn="just"/>
            <a:r>
              <a:rPr lang="es-ES_tradnl" sz="1200" dirty="0">
                <a:solidFill>
                  <a:schemeClr val="tx1">
                    <a:lumMod val="50000"/>
                    <a:lumOff val="50000"/>
                  </a:schemeClr>
                </a:solidFill>
                <a:latin typeface="Verdana" charset="0"/>
                <a:ea typeface="Verdana" charset="0"/>
                <a:cs typeface="Verdana" charset="0"/>
              </a:rPr>
              <a:t>¿Cómo el enfoque de Experiencia puede mejorar la experiencia de los clientes de Bingo Canoe? </a:t>
            </a:r>
          </a:p>
          <a:p>
            <a:pPr algn="just"/>
            <a:endParaRPr lang="es-ES_tradnl" sz="1200" dirty="0">
              <a:solidFill>
                <a:schemeClr val="tx1">
                  <a:lumMod val="50000"/>
                  <a:lumOff val="50000"/>
                </a:schemeClr>
              </a:solidFill>
              <a:latin typeface="Verdana" charset="0"/>
              <a:ea typeface="Verdana" charset="0"/>
              <a:cs typeface="Verdana" charset="0"/>
            </a:endParaRPr>
          </a:p>
          <a:p>
            <a:pPr algn="just"/>
            <a:r>
              <a:rPr lang="es-ES_tradnl" sz="1200" i="1" dirty="0">
                <a:solidFill>
                  <a:schemeClr val="accent1">
                    <a:lumMod val="75000"/>
                  </a:schemeClr>
                </a:solidFill>
                <a:latin typeface="Verdana" charset="0"/>
                <a:ea typeface="Verdana" charset="0"/>
                <a:cs typeface="Verdana" charset="0"/>
              </a:rPr>
              <a:t>“Atajando situaciones o momentos particulares en los que el cliente manifiesta claramente no sentirse a gusto. Buscando soluciones contando con su input. Ofreciendo experiencias adaptadas a la tipología del cliente.” -IGNACIO DÍEZ- </a:t>
            </a:r>
          </a:p>
        </p:txBody>
      </p:sp>
      <p:sp>
        <p:nvSpPr>
          <p:cNvPr id="16" name="Paralelogramo 15">
            <a:extLst>
              <a:ext uri="{FF2B5EF4-FFF2-40B4-BE49-F238E27FC236}">
                <a16:creationId xmlns:a16="http://schemas.microsoft.com/office/drawing/2014/main" id="{19D45740-A7D4-2B40-8B6F-4F81CA8602F9}"/>
              </a:ext>
            </a:extLst>
          </p:cNvPr>
          <p:cNvSpPr/>
          <p:nvPr/>
        </p:nvSpPr>
        <p:spPr>
          <a:xfrm>
            <a:off x="3872334" y="559098"/>
            <a:ext cx="5191656" cy="465733"/>
          </a:xfrm>
          <a:prstGeom prst="parallelogram">
            <a:avLst>
              <a:gd name="adj" fmla="val 15183"/>
            </a:avLst>
          </a:prstGeom>
          <a:solidFill>
            <a:schemeClr val="tx1">
              <a:lumMod val="50000"/>
              <a:lumOff val="5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600" dirty="0">
                <a:ln w="22860">
                  <a:noFill/>
                </a:ln>
                <a:solidFill>
                  <a:schemeClr val="bg1"/>
                </a:solidFill>
                <a:latin typeface="Verdana Normal" charset="0"/>
                <a:ea typeface="Verdana Normal" charset="0"/>
                <a:cs typeface="Verdana Normal" charset="0"/>
              </a:rPr>
              <a:t>10. Principales casos de éxito:</a:t>
            </a:r>
          </a:p>
        </p:txBody>
      </p:sp>
      <p:sp>
        <p:nvSpPr>
          <p:cNvPr id="17" name="Rectángulo 16">
            <a:extLst>
              <a:ext uri="{FF2B5EF4-FFF2-40B4-BE49-F238E27FC236}">
                <a16:creationId xmlns:a16="http://schemas.microsoft.com/office/drawing/2014/main" id="{477E83CD-7169-4249-BE01-C3B31D3F3743}"/>
              </a:ext>
            </a:extLst>
          </p:cNvPr>
          <p:cNvSpPr/>
          <p:nvPr/>
        </p:nvSpPr>
        <p:spPr>
          <a:xfrm>
            <a:off x="3872334" y="1101503"/>
            <a:ext cx="7661366" cy="461665"/>
          </a:xfrm>
          <a:prstGeom prst="rect">
            <a:avLst/>
          </a:prstGeom>
        </p:spPr>
        <p:txBody>
          <a:bodyPr wrap="square">
            <a:spAutoFit/>
          </a:bodyPr>
          <a:lstStyle/>
          <a:p>
            <a:pPr marL="0" lvl="1" algn="just"/>
            <a:r>
              <a:rPr lang="es-ES" sz="1200" dirty="0">
                <a:solidFill>
                  <a:schemeClr val="tx1">
                    <a:lumMod val="50000"/>
                    <a:lumOff val="50000"/>
                  </a:schemeClr>
                </a:solidFill>
                <a:latin typeface="Verdana" charset="0"/>
                <a:ea typeface="Verdana" charset="0"/>
                <a:cs typeface="Verdana" charset="0"/>
              </a:rPr>
              <a:t>Resumen ejecutivo del proyecto (introducción, fecha, enfoque, alcance, partes del framework desarrolladas, timing, impacto…).</a:t>
            </a:r>
            <a:endParaRPr lang="es-ES_tradnl" sz="1200" dirty="0">
              <a:solidFill>
                <a:schemeClr val="tx1">
                  <a:lumMod val="50000"/>
                  <a:lumOff val="50000"/>
                </a:schemeClr>
              </a:solidFill>
              <a:latin typeface="Verdana" charset="0"/>
              <a:ea typeface="Verdana" charset="0"/>
              <a:cs typeface="Verdana" charset="0"/>
            </a:endParaRPr>
          </a:p>
        </p:txBody>
      </p:sp>
      <p:cxnSp>
        <p:nvCxnSpPr>
          <p:cNvPr id="18" name="Conector recto 17">
            <a:extLst>
              <a:ext uri="{FF2B5EF4-FFF2-40B4-BE49-F238E27FC236}">
                <a16:creationId xmlns:a16="http://schemas.microsoft.com/office/drawing/2014/main" id="{175D9538-D42E-704F-806D-CEB7F1E05689}"/>
              </a:ext>
            </a:extLst>
          </p:cNvPr>
          <p:cNvCxnSpPr/>
          <p:nvPr/>
        </p:nvCxnSpPr>
        <p:spPr>
          <a:xfrm>
            <a:off x="3962194" y="1631748"/>
            <a:ext cx="7479236"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Paralelogramo 18">
            <a:extLst>
              <a:ext uri="{FF2B5EF4-FFF2-40B4-BE49-F238E27FC236}">
                <a16:creationId xmlns:a16="http://schemas.microsoft.com/office/drawing/2014/main" id="{89C31B7B-204C-4F4A-9052-EF9022874F70}"/>
              </a:ext>
            </a:extLst>
          </p:cNvPr>
          <p:cNvSpPr/>
          <p:nvPr/>
        </p:nvSpPr>
        <p:spPr>
          <a:xfrm>
            <a:off x="3053184" y="5851906"/>
            <a:ext cx="8685426" cy="465733"/>
          </a:xfrm>
          <a:prstGeom prst="parallelogram">
            <a:avLst>
              <a:gd name="adj" fmla="val 15183"/>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200" dirty="0">
                <a:ln w="22860">
                  <a:noFill/>
                </a:ln>
                <a:solidFill>
                  <a:schemeClr val="bg1"/>
                </a:solidFill>
                <a:latin typeface="Verdana Normal" charset="0"/>
                <a:ea typeface="Verdana Normal" charset="0"/>
                <a:cs typeface="Verdana Normal" charset="0"/>
              </a:rPr>
              <a:t>* Cuenta tantos casos de éxito como te sea posible donde donde se demuestre la mejora de la Experiencia de Cliente por la implementación y desarrollo de la metodología.</a:t>
            </a:r>
          </a:p>
        </p:txBody>
      </p:sp>
      <p:sp>
        <p:nvSpPr>
          <p:cNvPr id="20" name="CuadroTexto 19">
            <a:extLst>
              <a:ext uri="{FF2B5EF4-FFF2-40B4-BE49-F238E27FC236}">
                <a16:creationId xmlns:a16="http://schemas.microsoft.com/office/drawing/2014/main" id="{AFC5EBAF-1599-F74A-BD4B-9ED1FCB0AF91}"/>
              </a:ext>
            </a:extLst>
          </p:cNvPr>
          <p:cNvSpPr txBox="1"/>
          <p:nvPr/>
        </p:nvSpPr>
        <p:spPr>
          <a:xfrm>
            <a:off x="3872334" y="4418115"/>
            <a:ext cx="7661366" cy="1292662"/>
          </a:xfrm>
          <a:prstGeom prst="rect">
            <a:avLst/>
          </a:prstGeom>
          <a:noFill/>
        </p:spPr>
        <p:txBody>
          <a:bodyPr wrap="square" rtlCol="0">
            <a:spAutoFit/>
          </a:bodyPr>
          <a:lstStyle/>
          <a:p>
            <a:r>
              <a:rPr lang="es-ES_tradnl" dirty="0">
                <a:solidFill>
                  <a:schemeClr val="tx1">
                    <a:lumMod val="65000"/>
                    <a:lumOff val="35000"/>
                  </a:schemeClr>
                </a:solidFill>
                <a:latin typeface="Verdana Normal" charset="0"/>
                <a:ea typeface="Verdana Normal" charset="0"/>
                <a:cs typeface="Verdana Normal" charset="0"/>
              </a:rPr>
              <a:t>Contactos de clientes donde se ha implementado</a:t>
            </a:r>
          </a:p>
          <a:p>
            <a:r>
              <a:rPr lang="es-ES" sz="1200" dirty="0">
                <a:solidFill>
                  <a:schemeClr val="tx1">
                    <a:lumMod val="65000"/>
                    <a:lumOff val="35000"/>
                  </a:schemeClr>
                </a:solidFill>
                <a:latin typeface="Verdana Normal" charset="0"/>
                <a:ea typeface="Verdana Normal" charset="0"/>
                <a:cs typeface="Verdana Normal" charset="0"/>
              </a:rPr>
              <a:t>Nombre de la empresa, nombre, datos de contacto de la(s) persona(s) responsable(s) y valoración personal de la herramienta presentada</a:t>
            </a:r>
            <a:r>
              <a:rPr lang="es-ES_tradnl" sz="1200" dirty="0">
                <a:solidFill>
                  <a:schemeClr val="tx1">
                    <a:lumMod val="65000"/>
                    <a:lumOff val="35000"/>
                  </a:schemeClr>
                </a:solidFill>
                <a:latin typeface="Verdana Normal" charset="0"/>
                <a:ea typeface="Verdana Normal" charset="0"/>
                <a:cs typeface="Verdana Normal" charset="0"/>
              </a:rPr>
              <a:t>:</a:t>
            </a:r>
          </a:p>
          <a:p>
            <a:endParaRPr lang="es-ES_tradnl" sz="1200" dirty="0">
              <a:solidFill>
                <a:schemeClr val="tx1">
                  <a:lumMod val="50000"/>
                  <a:lumOff val="50000"/>
                </a:schemeClr>
              </a:solidFill>
              <a:latin typeface="Verdana" charset="0"/>
              <a:ea typeface="Verdana" charset="0"/>
              <a:cs typeface="Verdana" charset="0"/>
            </a:endParaRPr>
          </a:p>
          <a:p>
            <a:pPr marL="342900" lvl="0" indent="-342900" algn="just">
              <a:buFont typeface="Symbol" pitchFamily="2" charset="2"/>
              <a:buChar char=""/>
            </a:pPr>
            <a:r>
              <a:rPr lang="es-ES" sz="1200" dirty="0">
                <a:solidFill>
                  <a:schemeClr val="tx1">
                    <a:lumMod val="50000"/>
                    <a:lumOff val="50000"/>
                  </a:schemeClr>
                </a:solidFill>
                <a:latin typeface="Verdana" charset="0"/>
                <a:ea typeface="Verdana" charset="0"/>
                <a:cs typeface="Verdana" charset="0"/>
              </a:rPr>
              <a:t>CODERE España </a:t>
            </a:r>
          </a:p>
          <a:p>
            <a:pPr marL="342900" lvl="0" indent="-342900" algn="just">
              <a:buFont typeface="Symbol" pitchFamily="2" charset="2"/>
              <a:buChar char=""/>
            </a:pPr>
            <a:r>
              <a:rPr lang="es-ES" sz="1200" dirty="0">
                <a:solidFill>
                  <a:schemeClr val="tx1">
                    <a:lumMod val="50000"/>
                    <a:lumOff val="50000"/>
                  </a:schemeClr>
                </a:solidFill>
                <a:latin typeface="Verdana" charset="0"/>
                <a:ea typeface="Verdana" charset="0"/>
                <a:cs typeface="Verdana" charset="0"/>
              </a:rPr>
              <a:t>Ignacio Diez </a:t>
            </a:r>
            <a:r>
              <a:rPr lang="es-ES" sz="1200" dirty="0">
                <a:solidFill>
                  <a:schemeClr val="tx1">
                    <a:lumMod val="50000"/>
                    <a:lumOff val="50000"/>
                  </a:schemeClr>
                </a:solidFill>
                <a:latin typeface="Verdana" charset="0"/>
                <a:ea typeface="Verdana" charset="0"/>
                <a:cs typeface="Verdana" charset="0"/>
                <a:hlinkClick r:id="rId5">
                  <a:extLst>
                    <a:ext uri="{A12FA001-AC4F-418D-AE19-62706E023703}">
                      <ahyp:hlinkClr xmlns:ahyp="http://schemas.microsoft.com/office/drawing/2018/hyperlinkcolor" val="tx"/>
                    </a:ext>
                  </a:extLst>
                </a:hlinkClick>
              </a:rPr>
              <a:t>ignacio.diez@codere.com</a:t>
            </a:r>
            <a:r>
              <a:rPr lang="es-ES" sz="1200" dirty="0">
                <a:solidFill>
                  <a:schemeClr val="tx1">
                    <a:lumMod val="50000"/>
                    <a:lumOff val="50000"/>
                  </a:schemeClr>
                </a:solidFill>
                <a:latin typeface="Verdana" charset="0"/>
                <a:ea typeface="Verdana" charset="0"/>
                <a:cs typeface="Verdana" charset="0"/>
              </a:rPr>
              <a:t> </a:t>
            </a:r>
          </a:p>
        </p:txBody>
      </p:sp>
      <p:sp>
        <p:nvSpPr>
          <p:cNvPr id="11" name="Paralelogramo 10">
            <a:extLst>
              <a:ext uri="{FF2B5EF4-FFF2-40B4-BE49-F238E27FC236}">
                <a16:creationId xmlns:a16="http://schemas.microsoft.com/office/drawing/2014/main" id="{5F41262A-C9E2-CB4F-979E-5549637EA064}"/>
              </a:ext>
            </a:extLst>
          </p:cNvPr>
          <p:cNvSpPr/>
          <p:nvPr/>
        </p:nvSpPr>
        <p:spPr>
          <a:xfrm>
            <a:off x="-370701" y="1633017"/>
            <a:ext cx="3616472" cy="1382032"/>
          </a:xfrm>
          <a:prstGeom prst="parallelogram">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_tradnl" sz="3200" dirty="0">
                <a:latin typeface="Verdana" charset="0"/>
                <a:ea typeface="Verdana" charset="0"/>
                <a:cs typeface="Verdana" charset="0"/>
              </a:rPr>
              <a:t>Propuesta</a:t>
            </a:r>
          </a:p>
          <a:p>
            <a:r>
              <a:rPr lang="es-ES" sz="3200" dirty="0">
                <a:latin typeface="Verdana" charset="0"/>
                <a:ea typeface="Verdana" charset="0"/>
                <a:cs typeface="Verdana" charset="0"/>
              </a:rPr>
              <a:t>metodología</a:t>
            </a:r>
            <a:endParaRPr lang="es-ES_tradnl" sz="3200" dirty="0">
              <a:latin typeface="Verdana" charset="0"/>
              <a:ea typeface="Verdana" charset="0"/>
              <a:cs typeface="Verdana" charset="0"/>
            </a:endParaRPr>
          </a:p>
        </p:txBody>
      </p:sp>
    </p:spTree>
    <p:extLst>
      <p:ext uri="{BB962C8B-B14F-4D97-AF65-F5344CB8AC3E}">
        <p14:creationId xmlns:p14="http://schemas.microsoft.com/office/powerpoint/2010/main" val="17229229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4"/>
          <a:srcRect t="6351" b="9274"/>
          <a:stretch/>
        </p:blipFill>
        <p:spPr>
          <a:xfrm>
            <a:off x="0" y="0"/>
            <a:ext cx="12192000" cy="6858000"/>
          </a:xfrm>
          <a:prstGeom prst="rect">
            <a:avLst/>
          </a:prstGeom>
        </p:spPr>
      </p:pic>
      <p:sp>
        <p:nvSpPr>
          <p:cNvPr id="7" name="Paralelogramo 6"/>
          <p:cNvSpPr/>
          <p:nvPr/>
        </p:nvSpPr>
        <p:spPr>
          <a:xfrm>
            <a:off x="2680675" y="-2366962"/>
            <a:ext cx="5151081" cy="852230"/>
          </a:xfrm>
          <a:prstGeom prst="parallelogram">
            <a:avLst/>
          </a:prstGeom>
          <a:solidFill>
            <a:srgbClr val="C000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ln w="22860">
                  <a:noFill/>
                </a:ln>
                <a:solidFill>
                  <a:schemeClr val="bg1"/>
                </a:solidFill>
                <a:latin typeface="Verdana Normal" charset="0"/>
                <a:ea typeface="Verdana Normal" charset="0"/>
                <a:cs typeface="Verdana Normal" charset="0"/>
              </a:rPr>
              <a:t>Plantilla inscripción</a:t>
            </a:r>
          </a:p>
        </p:txBody>
      </p:sp>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844" y="103413"/>
            <a:ext cx="2522831" cy="1389239"/>
          </a:xfrm>
          <a:prstGeom prst="rect">
            <a:avLst/>
          </a:prstGeom>
        </p:spPr>
      </p:pic>
      <p:sp>
        <p:nvSpPr>
          <p:cNvPr id="6" name="CuadroTexto 5"/>
          <p:cNvSpPr txBox="1"/>
          <p:nvPr/>
        </p:nvSpPr>
        <p:spPr>
          <a:xfrm>
            <a:off x="3603305" y="1969357"/>
            <a:ext cx="4985390" cy="830997"/>
          </a:xfrm>
          <a:prstGeom prst="rect">
            <a:avLst/>
          </a:prstGeom>
          <a:noFill/>
        </p:spPr>
        <p:txBody>
          <a:bodyPr wrap="square" rtlCol="0">
            <a:spAutoFit/>
          </a:bodyPr>
          <a:lstStyle/>
          <a:p>
            <a:pPr algn="ctr"/>
            <a:r>
              <a:rPr lang="es-ES_tradnl" sz="4800" spc="600" dirty="0">
                <a:solidFill>
                  <a:schemeClr val="bg1"/>
                </a:solidFill>
                <a:latin typeface="Verdana" charset="0"/>
                <a:ea typeface="Verdana" charset="0"/>
                <a:cs typeface="Verdana" charset="0"/>
              </a:rPr>
              <a:t>GRACIAS</a:t>
            </a:r>
          </a:p>
        </p:txBody>
      </p:sp>
    </p:spTree>
    <p:extLst>
      <p:ext uri="{BB962C8B-B14F-4D97-AF65-F5344CB8AC3E}">
        <p14:creationId xmlns:p14="http://schemas.microsoft.com/office/powerpoint/2010/main" val="747083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stretch>
            <a:fillRect/>
          </a:stretch>
        </p:blipFill>
        <p:spPr>
          <a:xfrm>
            <a:off x="0" y="0"/>
            <a:ext cx="12192000" cy="6858000"/>
          </a:xfrm>
          <a:prstGeom prst="rect">
            <a:avLst/>
          </a:prstGeom>
        </p:spPr>
      </p:pic>
      <p:sp>
        <p:nvSpPr>
          <p:cNvPr id="8" name="Paralelogramo 7"/>
          <p:cNvSpPr/>
          <p:nvPr/>
        </p:nvSpPr>
        <p:spPr>
          <a:xfrm>
            <a:off x="-191386" y="520909"/>
            <a:ext cx="4569076" cy="723100"/>
          </a:xfrm>
          <a:prstGeom prst="parallelogram">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3600" dirty="0">
                <a:latin typeface="Verdana" charset="0"/>
                <a:ea typeface="Verdana" charset="0"/>
                <a:cs typeface="Verdana" charset="0"/>
              </a:rPr>
              <a:t>Instrucciones</a:t>
            </a:r>
            <a:endParaRPr lang="es-ES_tradnl" sz="3600" dirty="0">
              <a:latin typeface="Verdana" charset="0"/>
              <a:ea typeface="Verdana" charset="0"/>
              <a:cs typeface="Verdana" charset="0"/>
            </a:endParaRPr>
          </a:p>
        </p:txBody>
      </p:sp>
      <p:sp>
        <p:nvSpPr>
          <p:cNvPr id="2" name="Rectángulo 1"/>
          <p:cNvSpPr/>
          <p:nvPr/>
        </p:nvSpPr>
        <p:spPr>
          <a:xfrm>
            <a:off x="161599" y="1494624"/>
            <a:ext cx="8198629" cy="4493538"/>
          </a:xfrm>
          <a:prstGeom prst="rect">
            <a:avLst/>
          </a:prstGeom>
        </p:spPr>
        <p:txBody>
          <a:bodyPr wrap="square">
            <a:spAutoFit/>
          </a:bodyPr>
          <a:lstStyle/>
          <a:p>
            <a:r>
              <a:rPr lang="es-ES" sz="1300" dirty="0">
                <a:solidFill>
                  <a:schemeClr val="bg1"/>
                </a:solidFill>
                <a:latin typeface="Verdana" charset="0"/>
                <a:ea typeface="Verdana" charset="0"/>
                <a:cs typeface="Verdana" charset="0"/>
              </a:rPr>
              <a:t>Las propuestas se enviarán por correo a las oficinas de DEC en 2 sobres lacrados o sellados. El primero tendrá la información de la empresa, el contacto y el nombre de las candidaturas presentadas y un nombre de pseudónimo como autor. </a:t>
            </a:r>
          </a:p>
          <a:p>
            <a:endParaRPr lang="es-ES" sz="1300" dirty="0">
              <a:solidFill>
                <a:schemeClr val="bg1"/>
              </a:solidFill>
              <a:latin typeface="Verdana" charset="0"/>
              <a:ea typeface="Verdana" charset="0"/>
              <a:cs typeface="Verdana" charset="0"/>
            </a:endParaRPr>
          </a:p>
          <a:p>
            <a:r>
              <a:rPr lang="es-ES" sz="1300" dirty="0">
                <a:solidFill>
                  <a:schemeClr val="bg1"/>
                </a:solidFill>
                <a:latin typeface="Verdana" charset="0"/>
                <a:ea typeface="Verdana" charset="0"/>
                <a:cs typeface="Verdana" charset="0"/>
              </a:rPr>
              <a:t>En el otro vendrá toda la información con cada propuesta para su valoración donde se incluirá el </a:t>
            </a:r>
            <a:r>
              <a:rPr lang="es-ES" sz="1300" b="1" dirty="0">
                <a:solidFill>
                  <a:schemeClr val="bg1"/>
                </a:solidFill>
                <a:latin typeface="Verdana" charset="0"/>
                <a:ea typeface="Verdana" charset="0"/>
                <a:cs typeface="Verdana" charset="0"/>
              </a:rPr>
              <a:t>pseudónimo del autor y no incluirá ningún tipo de </a:t>
            </a:r>
            <a:r>
              <a:rPr lang="es-ES" sz="1300" b="1" dirty="0" err="1">
                <a:solidFill>
                  <a:schemeClr val="bg1"/>
                </a:solidFill>
                <a:latin typeface="Verdana" charset="0"/>
                <a:ea typeface="Verdana" charset="0"/>
                <a:cs typeface="Verdana" charset="0"/>
              </a:rPr>
              <a:t>branding</a:t>
            </a:r>
            <a:r>
              <a:rPr lang="es-ES" sz="1300" b="1" dirty="0">
                <a:solidFill>
                  <a:schemeClr val="bg1"/>
                </a:solidFill>
                <a:latin typeface="Verdana" charset="0"/>
                <a:ea typeface="Verdana" charset="0"/>
                <a:cs typeface="Verdana" charset="0"/>
              </a:rPr>
              <a:t> o color que pueda inducir a identificar a la compañía autora</a:t>
            </a:r>
            <a:r>
              <a:rPr lang="es-ES" sz="1300" dirty="0">
                <a:solidFill>
                  <a:schemeClr val="bg1"/>
                </a:solidFill>
                <a:latin typeface="Verdana" charset="0"/>
                <a:ea typeface="Verdana" charset="0"/>
                <a:cs typeface="Verdana" charset="0"/>
              </a:rPr>
              <a:t>. </a:t>
            </a:r>
          </a:p>
          <a:p>
            <a:endParaRPr lang="es-ES" sz="1300" dirty="0">
              <a:solidFill>
                <a:schemeClr val="bg1"/>
              </a:solidFill>
              <a:latin typeface="Verdana" charset="0"/>
              <a:ea typeface="Verdana" charset="0"/>
              <a:cs typeface="Verdana" charset="0"/>
            </a:endParaRPr>
          </a:p>
          <a:p>
            <a:r>
              <a:rPr lang="es-ES" sz="1300" dirty="0">
                <a:solidFill>
                  <a:schemeClr val="bg1"/>
                </a:solidFill>
                <a:latin typeface="Verdana" charset="0"/>
                <a:ea typeface="Verdana" charset="0"/>
                <a:cs typeface="Verdana" charset="0"/>
              </a:rPr>
              <a:t>Este segundo sobre debe incluir 10 copias en papel de la “propuesta de metodología y credenciales” claramente numeradas</a:t>
            </a:r>
            <a:r>
              <a:rPr lang="es-ES" sz="1300">
                <a:solidFill>
                  <a:schemeClr val="bg1"/>
                </a:solidFill>
                <a:latin typeface="Verdana" charset="0"/>
                <a:ea typeface="Verdana" charset="0"/>
                <a:cs typeface="Verdana" charset="0"/>
              </a:rPr>
              <a:t>. </a:t>
            </a:r>
          </a:p>
          <a:p>
            <a:endParaRPr lang="es-ES" sz="1300" dirty="0">
              <a:solidFill>
                <a:schemeClr val="bg1"/>
              </a:solidFill>
              <a:latin typeface="Verdana" charset="0"/>
              <a:ea typeface="Verdana" charset="0"/>
              <a:cs typeface="Verdana" charset="0"/>
            </a:endParaRPr>
          </a:p>
          <a:p>
            <a:pPr lvl="0"/>
            <a:r>
              <a:rPr lang="es-ES" sz="1300" u="sng" dirty="0">
                <a:solidFill>
                  <a:schemeClr val="bg1"/>
                </a:solidFill>
                <a:latin typeface="Verdana" charset="0"/>
                <a:ea typeface="Verdana" charset="0"/>
                <a:cs typeface="Verdana" charset="0"/>
              </a:rPr>
              <a:t>Solicitud</a:t>
            </a:r>
            <a:r>
              <a:rPr lang="es-ES" sz="1300" dirty="0">
                <a:solidFill>
                  <a:schemeClr val="bg1"/>
                </a:solidFill>
                <a:latin typeface="Verdana" charset="0"/>
                <a:ea typeface="Verdana" charset="0"/>
                <a:cs typeface="Verdana" charset="0"/>
              </a:rPr>
              <a:t>. </a:t>
            </a:r>
            <a:r>
              <a:rPr lang="es-ES" sz="1300" b="1" dirty="0">
                <a:solidFill>
                  <a:schemeClr val="bg1"/>
                </a:solidFill>
                <a:latin typeface="Verdana" charset="0"/>
                <a:ea typeface="Verdana" charset="0"/>
                <a:cs typeface="Verdana" charset="0"/>
              </a:rPr>
              <a:t>Antes del 31 de enero 2020</a:t>
            </a:r>
            <a:r>
              <a:rPr lang="es-ES" sz="1300" dirty="0">
                <a:solidFill>
                  <a:schemeClr val="bg1"/>
                </a:solidFill>
                <a:latin typeface="Verdana" charset="0"/>
                <a:ea typeface="Verdana" charset="0"/>
                <a:cs typeface="Verdana" charset="0"/>
              </a:rPr>
              <a:t>. </a:t>
            </a:r>
          </a:p>
          <a:p>
            <a:pPr lvl="0"/>
            <a:endParaRPr lang="es-ES" sz="1300" dirty="0">
              <a:solidFill>
                <a:schemeClr val="bg1"/>
              </a:solidFill>
              <a:latin typeface="Verdana" charset="0"/>
              <a:ea typeface="Verdana" charset="0"/>
              <a:cs typeface="Verdana" charset="0"/>
            </a:endParaRPr>
          </a:p>
          <a:p>
            <a:r>
              <a:rPr lang="es-ES" sz="1300" dirty="0">
                <a:solidFill>
                  <a:schemeClr val="bg1"/>
                </a:solidFill>
                <a:latin typeface="Verdana" charset="0"/>
                <a:ea typeface="Verdana" charset="0"/>
                <a:cs typeface="Verdana" charset="0"/>
              </a:rPr>
              <a:t>Solicitamos </a:t>
            </a:r>
            <a:r>
              <a:rPr lang="es-ES" sz="1300" b="1" dirty="0">
                <a:solidFill>
                  <a:schemeClr val="bg1"/>
                </a:solidFill>
                <a:latin typeface="Verdana" charset="0"/>
                <a:ea typeface="Verdana" charset="0"/>
                <a:cs typeface="Verdana" charset="0"/>
              </a:rPr>
              <a:t>antes del 31 de enero </a:t>
            </a:r>
            <a:r>
              <a:rPr lang="es-ES" sz="1300" dirty="0">
                <a:solidFill>
                  <a:schemeClr val="bg1"/>
                </a:solidFill>
                <a:latin typeface="Verdana" charset="0"/>
                <a:ea typeface="Verdana" charset="0"/>
                <a:cs typeface="Verdana" charset="0"/>
              </a:rPr>
              <a:t>los datos de contacto de al menos dos empresas donde haya sido implantada la metodología. </a:t>
            </a:r>
            <a:endParaRPr lang="es-ES_tradnl" sz="1300" dirty="0">
              <a:solidFill>
                <a:schemeClr val="bg1"/>
              </a:solidFill>
              <a:latin typeface="Verdana" charset="0"/>
              <a:ea typeface="Verdana" charset="0"/>
              <a:cs typeface="Verdana" charset="0"/>
            </a:endParaRPr>
          </a:p>
          <a:p>
            <a:pPr lvl="0"/>
            <a:endParaRPr lang="es-ES" sz="1300" dirty="0">
              <a:solidFill>
                <a:schemeClr val="bg1"/>
              </a:solidFill>
              <a:latin typeface="Verdana" charset="0"/>
              <a:ea typeface="Verdana" charset="0"/>
              <a:cs typeface="Verdana" charset="0"/>
            </a:endParaRPr>
          </a:p>
          <a:p>
            <a:pPr lvl="0"/>
            <a:endParaRPr lang="es-ES_tradnl" sz="1300" dirty="0">
              <a:solidFill>
                <a:schemeClr val="bg1"/>
              </a:solidFill>
              <a:latin typeface="Verdana" charset="0"/>
              <a:ea typeface="Verdana" charset="0"/>
              <a:cs typeface="Verdana" charset="0"/>
            </a:endParaRPr>
          </a:p>
          <a:p>
            <a:pPr lvl="0"/>
            <a:r>
              <a:rPr lang="es-ES" sz="1300" u="sng" dirty="0">
                <a:solidFill>
                  <a:schemeClr val="bg1"/>
                </a:solidFill>
                <a:latin typeface="Verdana" charset="0"/>
                <a:ea typeface="Verdana" charset="0"/>
                <a:cs typeface="Verdana" charset="0"/>
              </a:rPr>
              <a:t>Presentación</a:t>
            </a:r>
            <a:r>
              <a:rPr lang="es-ES" sz="1300" dirty="0">
                <a:solidFill>
                  <a:schemeClr val="bg1"/>
                </a:solidFill>
                <a:latin typeface="Verdana" charset="0"/>
                <a:ea typeface="Verdana" charset="0"/>
                <a:cs typeface="Verdana" charset="0"/>
              </a:rPr>
              <a:t>. </a:t>
            </a:r>
            <a:r>
              <a:rPr lang="es-ES" sz="1300" b="1" dirty="0">
                <a:solidFill>
                  <a:schemeClr val="bg1"/>
                </a:solidFill>
                <a:latin typeface="Verdana" charset="0"/>
                <a:ea typeface="Verdana" charset="0"/>
                <a:cs typeface="Verdana" charset="0"/>
              </a:rPr>
              <a:t>Antes del 10 de marzo </a:t>
            </a:r>
            <a:r>
              <a:rPr lang="es-ES" sz="1300" dirty="0">
                <a:solidFill>
                  <a:schemeClr val="bg1"/>
                </a:solidFill>
                <a:latin typeface="Verdana" charset="0"/>
                <a:ea typeface="Verdana" charset="0"/>
                <a:cs typeface="Verdana" charset="0"/>
              </a:rPr>
              <a:t>toda la documentación de los participantes deberá haber sido </a:t>
            </a:r>
            <a:r>
              <a:rPr lang="es-ES" sz="1300" dirty="0" err="1">
                <a:solidFill>
                  <a:schemeClr val="bg1"/>
                </a:solidFill>
                <a:latin typeface="Verdana" charset="0"/>
                <a:ea typeface="Verdana" charset="0"/>
                <a:cs typeface="Verdana" charset="0"/>
              </a:rPr>
              <a:t>recepcionada</a:t>
            </a:r>
            <a:r>
              <a:rPr lang="es-ES" sz="1300" dirty="0">
                <a:solidFill>
                  <a:schemeClr val="bg1"/>
                </a:solidFill>
                <a:latin typeface="Verdana" charset="0"/>
                <a:ea typeface="Verdana" charset="0"/>
                <a:cs typeface="Verdana" charset="0"/>
              </a:rPr>
              <a:t> en las oficinas de DEC</a:t>
            </a:r>
          </a:p>
          <a:p>
            <a:pPr lvl="0"/>
            <a:endParaRPr lang="es-ES_tradnl" sz="1300" dirty="0">
              <a:solidFill>
                <a:schemeClr val="bg1"/>
              </a:solidFill>
              <a:latin typeface="Verdana" charset="0"/>
              <a:ea typeface="Verdana" charset="0"/>
              <a:cs typeface="Verdana" charset="0"/>
            </a:endParaRPr>
          </a:p>
          <a:p>
            <a:pPr lvl="0"/>
            <a:r>
              <a:rPr lang="es-ES" sz="1300" u="sng" dirty="0">
                <a:solidFill>
                  <a:schemeClr val="bg1"/>
                </a:solidFill>
                <a:latin typeface="Verdana" charset="0"/>
                <a:ea typeface="Verdana" charset="0"/>
                <a:cs typeface="Verdana" charset="0"/>
              </a:rPr>
              <a:t>Evaluación.</a:t>
            </a:r>
            <a:r>
              <a:rPr lang="es-ES" sz="1300" dirty="0">
                <a:solidFill>
                  <a:schemeClr val="bg1"/>
                </a:solidFill>
                <a:latin typeface="Verdana" charset="0"/>
                <a:ea typeface="Verdana" charset="0"/>
                <a:cs typeface="Verdana" charset="0"/>
              </a:rPr>
              <a:t> </a:t>
            </a:r>
            <a:r>
              <a:rPr lang="es-ES" sz="1300" b="1" dirty="0">
                <a:solidFill>
                  <a:schemeClr val="bg1"/>
                </a:solidFill>
                <a:latin typeface="Verdana" charset="0"/>
                <a:ea typeface="Verdana" charset="0"/>
                <a:cs typeface="Verdana" charset="0"/>
              </a:rPr>
              <a:t>Antes del 15 de abril</a:t>
            </a:r>
            <a:r>
              <a:rPr lang="es-ES" sz="1300" dirty="0">
                <a:solidFill>
                  <a:schemeClr val="bg1"/>
                </a:solidFill>
                <a:latin typeface="Verdana" charset="0"/>
                <a:ea typeface="Verdana" charset="0"/>
                <a:cs typeface="Verdana" charset="0"/>
              </a:rPr>
              <a:t> DEC obtendrá por parte del jurado las candidaturas que obtendrán el sello de DEC Selección.</a:t>
            </a:r>
            <a:endParaRPr lang="es-ES_tradnl" sz="1300" dirty="0">
              <a:solidFill>
                <a:schemeClr val="bg1"/>
              </a:solidFill>
              <a:latin typeface="Verdana" charset="0"/>
              <a:ea typeface="Verdana" charset="0"/>
              <a:cs typeface="Verdana" charset="0"/>
            </a:endParaRPr>
          </a:p>
        </p:txBody>
      </p:sp>
    </p:spTree>
    <p:extLst>
      <p:ext uri="{BB962C8B-B14F-4D97-AF65-F5344CB8AC3E}">
        <p14:creationId xmlns:p14="http://schemas.microsoft.com/office/powerpoint/2010/main" val="726044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a:picLocks noChangeAspect="1"/>
          </p:cNvPicPr>
          <p:nvPr/>
        </p:nvPicPr>
        <p:blipFill>
          <a:blip r:embed="rId3"/>
          <a:stretch>
            <a:fillRect/>
          </a:stretch>
        </p:blipFill>
        <p:spPr>
          <a:xfrm>
            <a:off x="0" y="0"/>
            <a:ext cx="12192000" cy="6858000"/>
          </a:xfrm>
          <a:prstGeom prst="rect">
            <a:avLst/>
          </a:prstGeom>
        </p:spPr>
      </p:pic>
      <p:sp>
        <p:nvSpPr>
          <p:cNvPr id="7" name="Paralelogramo 6"/>
          <p:cNvSpPr/>
          <p:nvPr/>
        </p:nvSpPr>
        <p:spPr>
          <a:xfrm>
            <a:off x="-191386" y="520909"/>
            <a:ext cx="3136605" cy="723100"/>
          </a:xfrm>
          <a:prstGeom prst="parallelogram">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_tradnl" sz="3600" dirty="0">
                <a:latin typeface="Verdana" charset="0"/>
                <a:ea typeface="Verdana" charset="0"/>
                <a:cs typeface="Verdana" charset="0"/>
              </a:rPr>
              <a:t>Ficha</a:t>
            </a:r>
          </a:p>
        </p:txBody>
      </p:sp>
      <p:sp>
        <p:nvSpPr>
          <p:cNvPr id="14" name="Paralelogramo 13"/>
          <p:cNvSpPr/>
          <p:nvPr/>
        </p:nvSpPr>
        <p:spPr>
          <a:xfrm>
            <a:off x="508078" y="2986405"/>
            <a:ext cx="7264086" cy="465733"/>
          </a:xfrm>
          <a:prstGeom prst="parallelogram">
            <a:avLst/>
          </a:prstGeom>
          <a:solidFill>
            <a:srgbClr val="C0000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600" dirty="0">
                <a:ln w="22860">
                  <a:noFill/>
                </a:ln>
                <a:solidFill>
                  <a:schemeClr val="bg1"/>
                </a:solidFill>
                <a:latin typeface="Verdana Normal" charset="0"/>
                <a:ea typeface="Verdana Normal" charset="0"/>
                <a:cs typeface="Verdana Normal" charset="0"/>
              </a:rPr>
              <a:t>Nº de metodologías presentadas (Max 4): 1</a:t>
            </a:r>
          </a:p>
        </p:txBody>
      </p:sp>
      <p:sp>
        <p:nvSpPr>
          <p:cNvPr id="15" name="Paralelogramo 14"/>
          <p:cNvSpPr/>
          <p:nvPr/>
        </p:nvSpPr>
        <p:spPr>
          <a:xfrm>
            <a:off x="508078" y="3603042"/>
            <a:ext cx="7264086" cy="920951"/>
          </a:xfrm>
          <a:prstGeom prst="parallelogram">
            <a:avLst/>
          </a:prstGeom>
          <a:solidFill>
            <a:srgbClr val="C0000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dirty="0">
                <a:ln w="22860">
                  <a:noFill/>
                </a:ln>
                <a:solidFill>
                  <a:schemeClr val="bg1"/>
                </a:solidFill>
                <a:latin typeface="Verdana Normal" charset="0"/>
                <a:ea typeface="Verdana Normal" charset="0"/>
                <a:cs typeface="Verdana Normal" charset="0"/>
              </a:rPr>
              <a:t>Nombre metodología 1: </a:t>
            </a:r>
            <a:r>
              <a:rPr lang="es-ES_tradnl" sz="1400" dirty="0">
                <a:ln w="22860">
                  <a:noFill/>
                </a:ln>
                <a:solidFill>
                  <a:schemeClr val="bg1"/>
                </a:solidFill>
                <a:latin typeface="Verdana Normal" charset="0"/>
                <a:ea typeface="Verdana Normal" charset="0"/>
                <a:cs typeface="Verdana Normal" charset="0"/>
              </a:rPr>
              <a:t>Segmentación de clientes para la Gestión Experiencial en base a arquetipos/comportamientos </a:t>
            </a:r>
          </a:p>
        </p:txBody>
      </p:sp>
      <p:sp>
        <p:nvSpPr>
          <p:cNvPr id="16" name="Paralelogramo 15"/>
          <p:cNvSpPr/>
          <p:nvPr/>
        </p:nvSpPr>
        <p:spPr>
          <a:xfrm>
            <a:off x="508078" y="4769486"/>
            <a:ext cx="7264086" cy="465733"/>
          </a:xfrm>
          <a:prstGeom prst="parallelogram">
            <a:avLst/>
          </a:prstGeom>
          <a:solidFill>
            <a:srgbClr val="C0000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600" dirty="0">
                <a:ln w="22860">
                  <a:noFill/>
                </a:ln>
                <a:solidFill>
                  <a:schemeClr val="bg1"/>
                </a:solidFill>
                <a:latin typeface="Verdana Normal" charset="0"/>
                <a:ea typeface="Verdana Normal" charset="0"/>
                <a:cs typeface="Verdana Normal" charset="0"/>
              </a:rPr>
              <a:t>Nombre metodología 2:</a:t>
            </a:r>
          </a:p>
        </p:txBody>
      </p:sp>
      <p:sp>
        <p:nvSpPr>
          <p:cNvPr id="17" name="Paralelogramo 16"/>
          <p:cNvSpPr/>
          <p:nvPr/>
        </p:nvSpPr>
        <p:spPr>
          <a:xfrm>
            <a:off x="7864467" y="3603042"/>
            <a:ext cx="3849387" cy="920951"/>
          </a:xfrm>
          <a:prstGeom prst="parallelogram">
            <a:avLst/>
          </a:prstGeom>
          <a:solidFill>
            <a:srgbClr val="C0000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dirty="0">
                <a:ln w="22860">
                  <a:noFill/>
                </a:ln>
                <a:solidFill>
                  <a:schemeClr val="bg1"/>
                </a:solidFill>
                <a:latin typeface="Verdana Normal" charset="0"/>
                <a:ea typeface="Verdana Normal" charset="0"/>
                <a:cs typeface="Verdana Normal" charset="0"/>
              </a:rPr>
              <a:t>Onda Cliente: </a:t>
            </a:r>
            <a:r>
              <a:rPr lang="es-ES" sz="1400" dirty="0">
                <a:ln w="22860">
                  <a:noFill/>
                </a:ln>
                <a:solidFill>
                  <a:schemeClr val="bg1"/>
                </a:solidFill>
                <a:latin typeface="Verdana Normal" charset="0"/>
                <a:ea typeface="Verdana Normal" charset="0"/>
                <a:cs typeface="Verdana Normal" charset="0"/>
              </a:rPr>
              <a:t>Interacciones. Segmentación de clientes en base a arquetipos</a:t>
            </a:r>
          </a:p>
        </p:txBody>
      </p:sp>
      <p:sp>
        <p:nvSpPr>
          <p:cNvPr id="18" name="Paralelogramo 17"/>
          <p:cNvSpPr/>
          <p:nvPr/>
        </p:nvSpPr>
        <p:spPr>
          <a:xfrm>
            <a:off x="7864467" y="4769486"/>
            <a:ext cx="3849387" cy="465733"/>
          </a:xfrm>
          <a:prstGeom prst="parallelogram">
            <a:avLst/>
          </a:prstGeom>
          <a:solidFill>
            <a:srgbClr val="C0000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600" dirty="0">
                <a:ln w="22860">
                  <a:noFill/>
                </a:ln>
                <a:solidFill>
                  <a:schemeClr val="bg1"/>
                </a:solidFill>
                <a:latin typeface="Verdana Normal" charset="0"/>
                <a:ea typeface="Verdana Normal" charset="0"/>
                <a:cs typeface="Verdana Normal" charset="0"/>
              </a:rPr>
              <a:t>Onda Cliente:</a:t>
            </a:r>
          </a:p>
        </p:txBody>
      </p:sp>
      <p:sp>
        <p:nvSpPr>
          <p:cNvPr id="19" name="Paralelogramo 18"/>
          <p:cNvSpPr/>
          <p:nvPr/>
        </p:nvSpPr>
        <p:spPr>
          <a:xfrm>
            <a:off x="508078" y="5396376"/>
            <a:ext cx="7264086" cy="465733"/>
          </a:xfrm>
          <a:prstGeom prst="parallelogram">
            <a:avLst/>
          </a:prstGeom>
          <a:solidFill>
            <a:srgbClr val="C0000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600" dirty="0">
                <a:ln w="22860">
                  <a:noFill/>
                </a:ln>
                <a:solidFill>
                  <a:schemeClr val="bg1"/>
                </a:solidFill>
                <a:latin typeface="Verdana Normal" charset="0"/>
                <a:ea typeface="Verdana Normal" charset="0"/>
                <a:cs typeface="Verdana Normal" charset="0"/>
              </a:rPr>
              <a:t>Nombre metodología 3:</a:t>
            </a:r>
          </a:p>
        </p:txBody>
      </p:sp>
      <p:sp>
        <p:nvSpPr>
          <p:cNvPr id="20" name="Paralelogramo 19"/>
          <p:cNvSpPr/>
          <p:nvPr/>
        </p:nvSpPr>
        <p:spPr>
          <a:xfrm>
            <a:off x="508078" y="6009925"/>
            <a:ext cx="7264086" cy="465733"/>
          </a:xfrm>
          <a:prstGeom prst="parallelogram">
            <a:avLst/>
          </a:prstGeom>
          <a:solidFill>
            <a:srgbClr val="C0000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600" dirty="0">
                <a:ln w="22860">
                  <a:noFill/>
                </a:ln>
                <a:solidFill>
                  <a:schemeClr val="bg1"/>
                </a:solidFill>
                <a:latin typeface="Verdana Normal" charset="0"/>
                <a:ea typeface="Verdana Normal" charset="0"/>
                <a:cs typeface="Verdana Normal" charset="0"/>
              </a:rPr>
              <a:t>Nombre metodología 4:</a:t>
            </a:r>
          </a:p>
        </p:txBody>
      </p:sp>
      <p:sp>
        <p:nvSpPr>
          <p:cNvPr id="21" name="Paralelogramo 20"/>
          <p:cNvSpPr/>
          <p:nvPr/>
        </p:nvSpPr>
        <p:spPr>
          <a:xfrm>
            <a:off x="7864467" y="5396376"/>
            <a:ext cx="3849387" cy="465733"/>
          </a:xfrm>
          <a:prstGeom prst="parallelogram">
            <a:avLst/>
          </a:prstGeom>
          <a:solidFill>
            <a:srgbClr val="C0000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600" dirty="0">
                <a:ln w="22860">
                  <a:noFill/>
                </a:ln>
                <a:solidFill>
                  <a:schemeClr val="bg1"/>
                </a:solidFill>
                <a:latin typeface="Verdana Normal" charset="0"/>
                <a:ea typeface="Verdana Normal" charset="0"/>
                <a:cs typeface="Verdana Normal" charset="0"/>
              </a:rPr>
              <a:t>Onda Cliente:</a:t>
            </a:r>
          </a:p>
        </p:txBody>
      </p:sp>
      <p:sp>
        <p:nvSpPr>
          <p:cNvPr id="22" name="Paralelogramo 21"/>
          <p:cNvSpPr/>
          <p:nvPr/>
        </p:nvSpPr>
        <p:spPr>
          <a:xfrm>
            <a:off x="7864467" y="6009925"/>
            <a:ext cx="3849387" cy="465733"/>
          </a:xfrm>
          <a:prstGeom prst="parallelogram">
            <a:avLst/>
          </a:prstGeom>
          <a:solidFill>
            <a:srgbClr val="C0000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600" dirty="0">
                <a:ln w="22860">
                  <a:noFill/>
                </a:ln>
                <a:solidFill>
                  <a:schemeClr val="bg1"/>
                </a:solidFill>
                <a:latin typeface="Verdana Normal" charset="0"/>
                <a:ea typeface="Verdana Normal" charset="0"/>
                <a:cs typeface="Verdana Normal" charset="0"/>
              </a:rPr>
              <a:t>Onda Cliente:</a:t>
            </a:r>
          </a:p>
        </p:txBody>
      </p:sp>
      <p:sp>
        <p:nvSpPr>
          <p:cNvPr id="13" name="Paralelogramo 12"/>
          <p:cNvSpPr/>
          <p:nvPr/>
        </p:nvSpPr>
        <p:spPr>
          <a:xfrm>
            <a:off x="600381" y="2165059"/>
            <a:ext cx="7264086" cy="465733"/>
          </a:xfrm>
          <a:prstGeom prst="parallelogram">
            <a:avLst/>
          </a:prstGeom>
          <a:solidFill>
            <a:srgbClr val="C0000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600" dirty="0">
                <a:ln w="22860">
                  <a:noFill/>
                </a:ln>
                <a:solidFill>
                  <a:schemeClr val="bg1"/>
                </a:solidFill>
                <a:latin typeface="Verdana Normal" charset="0"/>
                <a:ea typeface="Verdana Normal" charset="0"/>
                <a:cs typeface="Verdana Normal" charset="0"/>
              </a:rPr>
              <a:t>Pseudónimo: Mickey Mouse</a:t>
            </a:r>
          </a:p>
        </p:txBody>
      </p:sp>
    </p:spTree>
    <p:extLst>
      <p:ext uri="{BB962C8B-B14F-4D97-AF65-F5344CB8AC3E}">
        <p14:creationId xmlns:p14="http://schemas.microsoft.com/office/powerpoint/2010/main" val="1902212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0" y="0"/>
            <a:ext cx="12192000" cy="6858000"/>
          </a:xfrm>
          <a:prstGeom prst="rect">
            <a:avLst/>
          </a:prstGeom>
        </p:spPr>
      </p:pic>
      <p:sp>
        <p:nvSpPr>
          <p:cNvPr id="6" name="Rectángulo 5"/>
          <p:cNvSpPr/>
          <p:nvPr/>
        </p:nvSpPr>
        <p:spPr>
          <a:xfrm>
            <a:off x="682974" y="3044279"/>
            <a:ext cx="7580921" cy="769441"/>
          </a:xfrm>
          <a:prstGeom prst="rect">
            <a:avLst/>
          </a:prstGeom>
        </p:spPr>
        <p:txBody>
          <a:bodyPr wrap="none">
            <a:spAutoFit/>
          </a:bodyPr>
          <a:lstStyle/>
          <a:p>
            <a:r>
              <a:rPr lang="es-ES" sz="4400" dirty="0">
                <a:solidFill>
                  <a:schemeClr val="bg1"/>
                </a:solidFill>
                <a:latin typeface="Verdana" charset="0"/>
                <a:ea typeface="Verdana" charset="0"/>
                <a:cs typeface="Verdana" charset="0"/>
              </a:rPr>
              <a:t>Propuesta de metodología</a:t>
            </a:r>
            <a:endParaRPr lang="es-ES_tradnl" sz="4400" dirty="0">
              <a:solidFill>
                <a:schemeClr val="bg1"/>
              </a:solidFill>
              <a:latin typeface="Verdana" charset="0"/>
              <a:ea typeface="Verdana" charset="0"/>
              <a:cs typeface="Verdana" charset="0"/>
            </a:endParaRPr>
          </a:p>
        </p:txBody>
      </p:sp>
    </p:spTree>
    <p:extLst>
      <p:ext uri="{BB962C8B-B14F-4D97-AF65-F5344CB8AC3E}">
        <p14:creationId xmlns:p14="http://schemas.microsoft.com/office/powerpoint/2010/main" val="9158534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rotWithShape="1">
          <a:blip r:embed="rId3"/>
          <a:srcRect l="27857" t="4517" b="5376"/>
          <a:stretch/>
        </p:blipFill>
        <p:spPr>
          <a:xfrm>
            <a:off x="0" y="-1"/>
            <a:ext cx="3666594" cy="6858455"/>
          </a:xfrm>
          <a:prstGeom prst="rect">
            <a:avLst/>
          </a:prstGeom>
        </p:spPr>
      </p:pic>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0"/>
            <a:ext cx="12542108" cy="7054383"/>
          </a:xfrm>
          <a:prstGeom prst="rect">
            <a:avLst/>
          </a:prstGeom>
        </p:spPr>
      </p:pic>
      <p:sp>
        <p:nvSpPr>
          <p:cNvPr id="3" name="Rectángulo 2"/>
          <p:cNvSpPr/>
          <p:nvPr/>
        </p:nvSpPr>
        <p:spPr>
          <a:xfrm>
            <a:off x="3988150" y="1757476"/>
            <a:ext cx="7421543" cy="3970318"/>
          </a:xfrm>
          <a:prstGeom prst="rect">
            <a:avLst/>
          </a:prstGeom>
        </p:spPr>
        <p:txBody>
          <a:bodyPr wrap="square">
            <a:spAutoFit/>
          </a:bodyPr>
          <a:lstStyle/>
          <a:p>
            <a:pPr algn="just"/>
            <a:r>
              <a:rPr lang="es-ES_tradnl" sz="1400" dirty="0">
                <a:solidFill>
                  <a:srgbClr val="C00000"/>
                </a:solidFill>
                <a:latin typeface="Verdana" charset="0"/>
                <a:ea typeface="Verdana" charset="0"/>
                <a:cs typeface="Verdana" charset="0"/>
              </a:rPr>
              <a:t>IDENTIDAD ÚNICA</a:t>
            </a:r>
          </a:p>
          <a:p>
            <a:pPr algn="just"/>
            <a:endParaRPr lang="es-ES_tradnl" sz="1400" dirty="0">
              <a:solidFill>
                <a:srgbClr val="C00000"/>
              </a:solidFill>
              <a:latin typeface="Verdana" charset="0"/>
              <a:ea typeface="Verdana" charset="0"/>
              <a:cs typeface="Verdana" charset="0"/>
            </a:endParaRPr>
          </a:p>
          <a:p>
            <a:pPr marL="352425" lvl="1" indent="-342900" algn="just">
              <a:buFont typeface="+mj-lt"/>
              <a:buAutoNum type="arabicPeriod"/>
            </a:pPr>
            <a:r>
              <a:rPr lang="es-ES" sz="1400" dirty="0">
                <a:solidFill>
                  <a:schemeClr val="tx1">
                    <a:lumMod val="65000"/>
                    <a:lumOff val="35000"/>
                  </a:schemeClr>
                </a:solidFill>
                <a:latin typeface="Verdana" charset="0"/>
                <a:ea typeface="Verdana" charset="0"/>
                <a:cs typeface="Verdana" charset="0"/>
              </a:rPr>
              <a:t>Diseño de la promesa de marca única</a:t>
            </a:r>
            <a:endParaRPr lang="es-ES_tradnl" sz="1400" dirty="0">
              <a:solidFill>
                <a:schemeClr val="tx1">
                  <a:lumMod val="65000"/>
                  <a:lumOff val="35000"/>
                </a:schemeClr>
              </a:solidFill>
              <a:latin typeface="Verdana" charset="0"/>
              <a:ea typeface="Verdana" charset="0"/>
              <a:cs typeface="Verdana" charset="0"/>
            </a:endParaRPr>
          </a:p>
          <a:p>
            <a:pPr marL="352425" lvl="1" indent="-342900" algn="just">
              <a:buFont typeface="+mj-lt"/>
              <a:buAutoNum type="arabicPeriod"/>
            </a:pPr>
            <a:r>
              <a:rPr lang="es-ES" sz="1400" dirty="0">
                <a:solidFill>
                  <a:schemeClr val="tx1">
                    <a:lumMod val="65000"/>
                    <a:lumOff val="35000"/>
                  </a:schemeClr>
                </a:solidFill>
                <a:latin typeface="Verdana" charset="0"/>
                <a:ea typeface="Verdana" charset="0"/>
                <a:cs typeface="Verdana" charset="0"/>
              </a:rPr>
              <a:t>Aterrizaje de la promesa de marca y sus atributos en las iteraciones con el cliente (productos, servicios, canales, procesos, etc.)</a:t>
            </a:r>
            <a:endParaRPr lang="es-ES_tradnl" sz="1400" dirty="0">
              <a:solidFill>
                <a:schemeClr val="tx1">
                  <a:lumMod val="65000"/>
                  <a:lumOff val="35000"/>
                </a:schemeClr>
              </a:solidFill>
              <a:latin typeface="Verdana" charset="0"/>
              <a:ea typeface="Verdana" charset="0"/>
              <a:cs typeface="Verdana" charset="0"/>
            </a:endParaRPr>
          </a:p>
          <a:p>
            <a:pPr marL="352425" lvl="1" indent="-342900" algn="just">
              <a:buFont typeface="+mj-lt"/>
              <a:buAutoNum type="arabicPeriod"/>
            </a:pPr>
            <a:r>
              <a:rPr lang="es-ES" sz="1400" dirty="0">
                <a:solidFill>
                  <a:schemeClr val="tx1">
                    <a:lumMod val="65000"/>
                    <a:lumOff val="35000"/>
                  </a:schemeClr>
                </a:solidFill>
                <a:latin typeface="Verdana" charset="0"/>
                <a:ea typeface="Verdana" charset="0"/>
                <a:cs typeface="Verdana" charset="0"/>
              </a:rPr>
              <a:t>Medición de la promesa de marca en la Experiencia de Cliente</a:t>
            </a:r>
            <a:endParaRPr lang="es-ES_tradnl" sz="1400" dirty="0">
              <a:solidFill>
                <a:schemeClr val="tx1">
                  <a:lumMod val="65000"/>
                  <a:lumOff val="35000"/>
                </a:schemeClr>
              </a:solidFill>
              <a:latin typeface="Verdana" charset="0"/>
              <a:ea typeface="Verdana" charset="0"/>
              <a:cs typeface="Verdana" charset="0"/>
            </a:endParaRPr>
          </a:p>
          <a:p>
            <a:pPr marL="352425" lvl="1" indent="-342900" algn="just">
              <a:buFont typeface="+mj-lt"/>
              <a:buAutoNum type="arabicPeriod"/>
            </a:pPr>
            <a:r>
              <a:rPr lang="es-ES" sz="1400" dirty="0">
                <a:solidFill>
                  <a:schemeClr val="tx1">
                    <a:lumMod val="65000"/>
                    <a:lumOff val="35000"/>
                  </a:schemeClr>
                </a:solidFill>
                <a:latin typeface="Verdana" charset="0"/>
                <a:ea typeface="Verdana" charset="0"/>
                <a:cs typeface="Verdana" charset="0"/>
              </a:rPr>
              <a:t>Diseño de estrategia de Experiencia de Cliente</a:t>
            </a:r>
            <a:endParaRPr lang="es-ES_tradnl" sz="1400" dirty="0">
              <a:solidFill>
                <a:schemeClr val="tx1">
                  <a:lumMod val="65000"/>
                  <a:lumOff val="35000"/>
                </a:schemeClr>
              </a:solidFill>
              <a:latin typeface="Verdana" charset="0"/>
              <a:ea typeface="Verdana" charset="0"/>
              <a:cs typeface="Verdana" charset="0"/>
            </a:endParaRPr>
          </a:p>
          <a:p>
            <a:pPr marL="352425" lvl="1" indent="-342900" algn="just">
              <a:buFont typeface="+mj-lt"/>
              <a:buAutoNum type="arabicPeriod"/>
            </a:pPr>
            <a:r>
              <a:rPr lang="es-ES" sz="1400" dirty="0">
                <a:solidFill>
                  <a:schemeClr val="tx1">
                    <a:lumMod val="65000"/>
                    <a:lumOff val="35000"/>
                  </a:schemeClr>
                </a:solidFill>
                <a:latin typeface="Verdana" charset="0"/>
                <a:ea typeface="Verdana" charset="0"/>
                <a:cs typeface="Verdana" charset="0"/>
              </a:rPr>
              <a:t>Priorización de proyectos, momentos clave y segmentos en base al impacto en el cliente.</a:t>
            </a:r>
            <a:endParaRPr lang="es-ES_tradnl" sz="1400" dirty="0">
              <a:solidFill>
                <a:schemeClr val="tx1">
                  <a:lumMod val="65000"/>
                  <a:lumOff val="35000"/>
                </a:schemeClr>
              </a:solidFill>
              <a:latin typeface="Verdana" charset="0"/>
              <a:ea typeface="Verdana" charset="0"/>
              <a:cs typeface="Verdana" charset="0"/>
            </a:endParaRPr>
          </a:p>
          <a:p>
            <a:pPr marL="352425" lvl="1" indent="-342900" algn="just">
              <a:buFont typeface="+mj-lt"/>
              <a:buAutoNum type="arabicPeriod"/>
            </a:pPr>
            <a:r>
              <a:rPr lang="es-ES" sz="1400" dirty="0">
                <a:solidFill>
                  <a:schemeClr val="tx1">
                    <a:lumMod val="65000"/>
                    <a:lumOff val="35000"/>
                  </a:schemeClr>
                </a:solidFill>
                <a:latin typeface="Verdana" charset="0"/>
                <a:ea typeface="Verdana" charset="0"/>
                <a:cs typeface="Verdana" charset="0"/>
              </a:rPr>
              <a:t>El ROI de la Experiencia de Cliente y su impacto en resultados</a:t>
            </a:r>
            <a:endParaRPr lang="es-ES_tradnl" sz="1400" dirty="0">
              <a:solidFill>
                <a:schemeClr val="tx1">
                  <a:lumMod val="65000"/>
                  <a:lumOff val="35000"/>
                </a:schemeClr>
              </a:solidFill>
              <a:latin typeface="Verdana" charset="0"/>
              <a:ea typeface="Verdana" charset="0"/>
              <a:cs typeface="Verdana" charset="0"/>
            </a:endParaRPr>
          </a:p>
          <a:p>
            <a:pPr marL="352425" lvl="1" indent="-342900" algn="just">
              <a:buFont typeface="+mj-lt"/>
              <a:buAutoNum type="arabicPeriod"/>
            </a:pPr>
            <a:r>
              <a:rPr lang="es-ES" sz="1400" dirty="0">
                <a:solidFill>
                  <a:schemeClr val="tx1">
                    <a:lumMod val="65000"/>
                    <a:lumOff val="35000"/>
                  </a:schemeClr>
                </a:solidFill>
                <a:latin typeface="Verdana" charset="0"/>
                <a:ea typeface="Verdana" charset="0"/>
                <a:cs typeface="Verdana" charset="0"/>
              </a:rPr>
              <a:t>Cuadro de mando de la Experiencia de Cliente</a:t>
            </a:r>
            <a:endParaRPr lang="es-ES_tradnl" sz="1400" dirty="0">
              <a:solidFill>
                <a:schemeClr val="tx1">
                  <a:lumMod val="65000"/>
                  <a:lumOff val="35000"/>
                </a:schemeClr>
              </a:solidFill>
              <a:latin typeface="Verdana" charset="0"/>
              <a:ea typeface="Verdana" charset="0"/>
              <a:cs typeface="Verdana" charset="0"/>
            </a:endParaRPr>
          </a:p>
          <a:p>
            <a:pPr algn="just"/>
            <a:endParaRPr lang="es-ES_tradnl" sz="1400" dirty="0">
              <a:solidFill>
                <a:schemeClr val="tx1">
                  <a:lumMod val="65000"/>
                  <a:lumOff val="35000"/>
                </a:schemeClr>
              </a:solidFill>
              <a:latin typeface="Verdana" charset="0"/>
              <a:ea typeface="Verdana" charset="0"/>
              <a:cs typeface="Verdana" charset="0"/>
            </a:endParaRPr>
          </a:p>
          <a:p>
            <a:pPr algn="just"/>
            <a:r>
              <a:rPr lang="es-ES_tradnl" sz="1400" dirty="0">
                <a:solidFill>
                  <a:srgbClr val="C00000"/>
                </a:solidFill>
                <a:latin typeface="Verdana" charset="0"/>
                <a:ea typeface="Verdana" charset="0"/>
                <a:cs typeface="Verdana" charset="0"/>
              </a:rPr>
              <a:t>IMPULSO ORGANIZATIVO</a:t>
            </a:r>
          </a:p>
          <a:p>
            <a:pPr algn="just"/>
            <a:endParaRPr lang="es-ES_tradnl" sz="1400" dirty="0">
              <a:solidFill>
                <a:srgbClr val="C00000"/>
              </a:solidFill>
              <a:latin typeface="Verdana" charset="0"/>
              <a:ea typeface="Verdana" charset="0"/>
              <a:cs typeface="Verdana" charset="0"/>
            </a:endParaRPr>
          </a:p>
          <a:p>
            <a:pPr marL="352425" lvl="1" indent="-342900" algn="just">
              <a:buFont typeface="+mj-lt"/>
              <a:buAutoNum type="arabicPeriod"/>
            </a:pPr>
            <a:r>
              <a:rPr lang="es-ES" sz="1400" dirty="0">
                <a:solidFill>
                  <a:schemeClr val="tx1">
                    <a:lumMod val="65000"/>
                    <a:lumOff val="35000"/>
                  </a:schemeClr>
                </a:solidFill>
                <a:latin typeface="Verdana" charset="0"/>
                <a:ea typeface="Verdana" charset="0"/>
                <a:cs typeface="Verdana" charset="0"/>
              </a:rPr>
              <a:t>Posicionamiento de la Experiencia de Cliente como elemento estratégico en la organización en la empresa </a:t>
            </a:r>
            <a:endParaRPr lang="es-ES_tradnl" sz="1400" dirty="0">
              <a:solidFill>
                <a:schemeClr val="tx1">
                  <a:lumMod val="65000"/>
                  <a:lumOff val="35000"/>
                </a:schemeClr>
              </a:solidFill>
              <a:latin typeface="Verdana" charset="0"/>
              <a:ea typeface="Verdana" charset="0"/>
              <a:cs typeface="Verdana" charset="0"/>
            </a:endParaRPr>
          </a:p>
          <a:p>
            <a:pPr marL="352425" lvl="1" indent="-342900" algn="just">
              <a:buFont typeface="+mj-lt"/>
              <a:buAutoNum type="arabicPeriod"/>
            </a:pPr>
            <a:r>
              <a:rPr lang="es-ES" sz="1400" dirty="0">
                <a:solidFill>
                  <a:schemeClr val="tx1">
                    <a:lumMod val="65000"/>
                    <a:lumOff val="35000"/>
                  </a:schemeClr>
                </a:solidFill>
                <a:latin typeface="Verdana" charset="0"/>
                <a:ea typeface="Verdana" charset="0"/>
                <a:cs typeface="Verdana" charset="0"/>
              </a:rPr>
              <a:t>El papel del </a:t>
            </a:r>
            <a:r>
              <a:rPr lang="es-ES" sz="1400" dirty="0" err="1">
                <a:solidFill>
                  <a:schemeClr val="tx1">
                    <a:lumMod val="65000"/>
                    <a:lumOff val="35000"/>
                  </a:schemeClr>
                </a:solidFill>
                <a:latin typeface="Verdana" charset="0"/>
                <a:ea typeface="Verdana" charset="0"/>
                <a:cs typeface="Verdana" charset="0"/>
              </a:rPr>
              <a:t>Client</a:t>
            </a:r>
            <a:r>
              <a:rPr lang="es-ES" sz="1400" dirty="0">
                <a:solidFill>
                  <a:schemeClr val="tx1">
                    <a:lumMod val="65000"/>
                    <a:lumOff val="35000"/>
                  </a:schemeClr>
                </a:solidFill>
                <a:latin typeface="Verdana" charset="0"/>
                <a:ea typeface="Verdana" charset="0"/>
                <a:cs typeface="Verdana" charset="0"/>
              </a:rPr>
              <a:t> </a:t>
            </a:r>
            <a:r>
              <a:rPr lang="es-ES" sz="1400" dirty="0" err="1">
                <a:solidFill>
                  <a:schemeClr val="tx1">
                    <a:lumMod val="65000"/>
                    <a:lumOff val="35000"/>
                  </a:schemeClr>
                </a:solidFill>
                <a:latin typeface="Verdana" charset="0"/>
                <a:ea typeface="Verdana" charset="0"/>
                <a:cs typeface="Verdana" charset="0"/>
              </a:rPr>
              <a:t>Chief</a:t>
            </a:r>
            <a:r>
              <a:rPr lang="es-ES" sz="1400" dirty="0">
                <a:solidFill>
                  <a:schemeClr val="tx1">
                    <a:lumMod val="65000"/>
                    <a:lumOff val="35000"/>
                  </a:schemeClr>
                </a:solidFill>
                <a:latin typeface="Verdana" charset="0"/>
                <a:ea typeface="Verdana" charset="0"/>
                <a:cs typeface="Verdana" charset="0"/>
              </a:rPr>
              <a:t> </a:t>
            </a:r>
            <a:r>
              <a:rPr lang="es-ES" sz="1400" dirty="0" err="1">
                <a:solidFill>
                  <a:schemeClr val="tx1">
                    <a:lumMod val="65000"/>
                    <a:lumOff val="35000"/>
                  </a:schemeClr>
                </a:solidFill>
                <a:latin typeface="Verdana" charset="0"/>
                <a:ea typeface="Verdana" charset="0"/>
                <a:cs typeface="Verdana" charset="0"/>
              </a:rPr>
              <a:t>Officer</a:t>
            </a:r>
            <a:r>
              <a:rPr lang="es-ES" sz="1400" dirty="0">
                <a:solidFill>
                  <a:schemeClr val="tx1">
                    <a:lumMod val="65000"/>
                    <a:lumOff val="35000"/>
                  </a:schemeClr>
                </a:solidFill>
                <a:latin typeface="Verdana" charset="0"/>
                <a:ea typeface="Verdana" charset="0"/>
                <a:cs typeface="Verdana" charset="0"/>
              </a:rPr>
              <a:t> y sus 100 primeros días</a:t>
            </a:r>
            <a:endParaRPr lang="es-ES_tradnl" sz="1400" dirty="0">
              <a:solidFill>
                <a:schemeClr val="tx1">
                  <a:lumMod val="65000"/>
                  <a:lumOff val="35000"/>
                </a:schemeClr>
              </a:solidFill>
              <a:latin typeface="Verdana" charset="0"/>
              <a:ea typeface="Verdana" charset="0"/>
              <a:cs typeface="Verdana" charset="0"/>
            </a:endParaRPr>
          </a:p>
          <a:p>
            <a:pPr marL="352425" lvl="1" indent="-342900" algn="just">
              <a:buFont typeface="+mj-lt"/>
              <a:buAutoNum type="arabicPeriod"/>
            </a:pPr>
            <a:r>
              <a:rPr lang="es-ES" sz="1400" dirty="0">
                <a:solidFill>
                  <a:schemeClr val="tx1">
                    <a:lumMod val="65000"/>
                    <a:lumOff val="35000"/>
                  </a:schemeClr>
                </a:solidFill>
                <a:latin typeface="Verdana" charset="0"/>
                <a:ea typeface="Verdana" charset="0"/>
                <a:cs typeface="Verdana" charset="0"/>
              </a:rPr>
              <a:t>El área de Experiencia de Cliente, perfiles, funciones y su funcionamiento</a:t>
            </a:r>
          </a:p>
        </p:txBody>
      </p:sp>
      <p:sp>
        <p:nvSpPr>
          <p:cNvPr id="12" name="CuadroTexto 11"/>
          <p:cNvSpPr txBox="1"/>
          <p:nvPr/>
        </p:nvSpPr>
        <p:spPr>
          <a:xfrm>
            <a:off x="3988150" y="703607"/>
            <a:ext cx="7071148" cy="584775"/>
          </a:xfrm>
          <a:prstGeom prst="rect">
            <a:avLst/>
          </a:prstGeom>
          <a:noFill/>
        </p:spPr>
        <p:txBody>
          <a:bodyPr wrap="square" rtlCol="0">
            <a:spAutoFit/>
          </a:bodyPr>
          <a:lstStyle/>
          <a:p>
            <a:r>
              <a:rPr lang="es-ES" dirty="0">
                <a:solidFill>
                  <a:schemeClr val="tx1">
                    <a:lumMod val="65000"/>
                    <a:lumOff val="35000"/>
                  </a:schemeClr>
                </a:solidFill>
                <a:latin typeface="Verdana Normal" charset="0"/>
                <a:ea typeface="Verdana Normal" charset="0"/>
                <a:cs typeface="Verdana Normal" charset="0"/>
              </a:rPr>
              <a:t>I de la Onda del Cliente</a:t>
            </a:r>
          </a:p>
          <a:p>
            <a:r>
              <a:rPr lang="es-ES" sz="1400" dirty="0">
                <a:solidFill>
                  <a:srgbClr val="C00000"/>
                </a:solidFill>
                <a:latin typeface="Verdana Normal" charset="0"/>
                <a:ea typeface="Verdana Normal" charset="0"/>
                <a:cs typeface="Verdana Normal" charset="0"/>
              </a:rPr>
              <a:t>Selecciona el punto al que se refiere la metodología</a:t>
            </a:r>
            <a:endParaRPr lang="es-ES_tradnl" sz="1400" dirty="0">
              <a:solidFill>
                <a:srgbClr val="C00000"/>
              </a:solidFill>
              <a:latin typeface="Verdana Normal" charset="0"/>
              <a:ea typeface="Verdana Normal" charset="0"/>
              <a:cs typeface="Verdana Normal" charset="0"/>
            </a:endParaRPr>
          </a:p>
        </p:txBody>
      </p:sp>
      <p:sp>
        <p:nvSpPr>
          <p:cNvPr id="9" name="Paralelogramo 8">
            <a:extLst>
              <a:ext uri="{FF2B5EF4-FFF2-40B4-BE49-F238E27FC236}">
                <a16:creationId xmlns:a16="http://schemas.microsoft.com/office/drawing/2014/main" id="{5F41262A-C9E2-CB4F-979E-5549637EA064}"/>
              </a:ext>
            </a:extLst>
          </p:cNvPr>
          <p:cNvSpPr/>
          <p:nvPr/>
        </p:nvSpPr>
        <p:spPr>
          <a:xfrm>
            <a:off x="-370701" y="1633017"/>
            <a:ext cx="3616472" cy="1382032"/>
          </a:xfrm>
          <a:prstGeom prst="parallelogram">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_tradnl" sz="3200" dirty="0">
                <a:latin typeface="Verdana" charset="0"/>
                <a:ea typeface="Verdana" charset="0"/>
                <a:cs typeface="Verdana" charset="0"/>
              </a:rPr>
              <a:t>Propuesta</a:t>
            </a:r>
          </a:p>
          <a:p>
            <a:r>
              <a:rPr lang="es-ES" sz="3200" dirty="0">
                <a:latin typeface="Verdana" charset="0"/>
                <a:ea typeface="Verdana" charset="0"/>
                <a:cs typeface="Verdana" charset="0"/>
              </a:rPr>
              <a:t>metodología</a:t>
            </a:r>
            <a:endParaRPr lang="es-ES_tradnl" sz="3200" dirty="0">
              <a:latin typeface="Verdana" charset="0"/>
              <a:ea typeface="Verdana" charset="0"/>
              <a:cs typeface="Verdana" charset="0"/>
            </a:endParaRPr>
          </a:p>
        </p:txBody>
      </p:sp>
    </p:spTree>
    <p:extLst>
      <p:ext uri="{BB962C8B-B14F-4D97-AF65-F5344CB8AC3E}">
        <p14:creationId xmlns:p14="http://schemas.microsoft.com/office/powerpoint/2010/main" val="781166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rotWithShape="1">
          <a:blip r:embed="rId3"/>
          <a:srcRect l="27857" t="4517" b="5376"/>
          <a:stretch/>
        </p:blipFill>
        <p:spPr>
          <a:xfrm>
            <a:off x="0" y="-1"/>
            <a:ext cx="3666594" cy="6858455"/>
          </a:xfrm>
          <a:prstGeom prst="rect">
            <a:avLst/>
          </a:prstGeom>
        </p:spPr>
      </p:pic>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0"/>
            <a:ext cx="12542108" cy="7054383"/>
          </a:xfrm>
          <a:prstGeom prst="rect">
            <a:avLst/>
          </a:prstGeom>
        </p:spPr>
      </p:pic>
      <p:sp>
        <p:nvSpPr>
          <p:cNvPr id="3" name="Rectángulo 2"/>
          <p:cNvSpPr/>
          <p:nvPr/>
        </p:nvSpPr>
        <p:spPr>
          <a:xfrm>
            <a:off x="3988150" y="1633017"/>
            <a:ext cx="7289450" cy="2985433"/>
          </a:xfrm>
          <a:prstGeom prst="rect">
            <a:avLst/>
          </a:prstGeom>
        </p:spPr>
        <p:txBody>
          <a:bodyPr wrap="square">
            <a:spAutoFit/>
          </a:bodyPr>
          <a:lstStyle/>
          <a:p>
            <a:endParaRPr lang="es-ES_tradnl" sz="2000" dirty="0">
              <a:solidFill>
                <a:schemeClr val="tx1">
                  <a:lumMod val="65000"/>
                  <a:lumOff val="35000"/>
                </a:schemeClr>
              </a:solidFill>
              <a:latin typeface="Verdana" charset="0"/>
              <a:ea typeface="Verdana" charset="0"/>
              <a:cs typeface="Verdana" charset="0"/>
            </a:endParaRPr>
          </a:p>
          <a:p>
            <a:r>
              <a:rPr lang="es-ES_tradnl" sz="1400" dirty="0">
                <a:solidFill>
                  <a:srgbClr val="C00000"/>
                </a:solidFill>
                <a:latin typeface="Verdana" charset="0"/>
                <a:ea typeface="Verdana" charset="0"/>
                <a:cs typeface="Verdana" charset="0"/>
              </a:rPr>
              <a:t>IMPLICACIÓN DE LAS PERSONAS</a:t>
            </a:r>
          </a:p>
          <a:p>
            <a:endParaRPr lang="es-ES_tradnl" sz="1400" dirty="0">
              <a:solidFill>
                <a:srgbClr val="C00000"/>
              </a:solidFill>
              <a:latin typeface="Verdana" charset="0"/>
              <a:ea typeface="Verdana" charset="0"/>
              <a:cs typeface="Verdana" charset="0"/>
            </a:endParaRPr>
          </a:p>
          <a:p>
            <a:pPr marL="9525" lvl="1" indent="350838">
              <a:buFont typeface="+mj-lt"/>
              <a:buAutoNum type="arabicPeriod"/>
            </a:pPr>
            <a:r>
              <a:rPr lang="es-ES" sz="1400" dirty="0">
                <a:solidFill>
                  <a:schemeClr val="tx1">
                    <a:lumMod val="65000"/>
                    <a:lumOff val="35000"/>
                  </a:schemeClr>
                </a:solidFill>
                <a:latin typeface="Verdana" charset="0"/>
                <a:ea typeface="Verdana" charset="0"/>
                <a:cs typeface="Verdana" charset="0"/>
              </a:rPr>
              <a:t>Diseño y desarrollo de una cultura de empresa centrada en el cliente</a:t>
            </a:r>
            <a:endParaRPr lang="es-ES_tradnl" sz="1400" dirty="0">
              <a:solidFill>
                <a:schemeClr val="tx1">
                  <a:lumMod val="65000"/>
                  <a:lumOff val="35000"/>
                </a:schemeClr>
              </a:solidFill>
              <a:latin typeface="Verdana" charset="0"/>
              <a:ea typeface="Verdana" charset="0"/>
              <a:cs typeface="Verdana" charset="0"/>
            </a:endParaRPr>
          </a:p>
          <a:p>
            <a:pPr marL="9525" lvl="1" indent="350838">
              <a:buFont typeface="+mj-lt"/>
              <a:buAutoNum type="arabicPeriod"/>
            </a:pPr>
            <a:r>
              <a:rPr lang="es-ES" sz="1400" dirty="0">
                <a:solidFill>
                  <a:schemeClr val="tx1">
                    <a:lumMod val="65000"/>
                    <a:lumOff val="35000"/>
                  </a:schemeClr>
                </a:solidFill>
                <a:latin typeface="Verdana" charset="0"/>
                <a:ea typeface="Verdana" charset="0"/>
                <a:cs typeface="Verdana" charset="0"/>
              </a:rPr>
              <a:t>El diseño de la Experiencia de Empleado y el </a:t>
            </a:r>
            <a:r>
              <a:rPr lang="es-ES" sz="1400" dirty="0" err="1">
                <a:solidFill>
                  <a:schemeClr val="tx1">
                    <a:lumMod val="65000"/>
                    <a:lumOff val="35000"/>
                  </a:schemeClr>
                </a:solidFill>
                <a:latin typeface="Verdana" charset="0"/>
                <a:ea typeface="Verdana" charset="0"/>
                <a:cs typeface="Verdana" charset="0"/>
              </a:rPr>
              <a:t>Employee</a:t>
            </a:r>
            <a:r>
              <a:rPr lang="es-ES" sz="1400" dirty="0">
                <a:solidFill>
                  <a:schemeClr val="tx1">
                    <a:lumMod val="65000"/>
                    <a:lumOff val="35000"/>
                  </a:schemeClr>
                </a:solidFill>
                <a:latin typeface="Verdana" charset="0"/>
                <a:ea typeface="Verdana" charset="0"/>
                <a:cs typeface="Verdana" charset="0"/>
              </a:rPr>
              <a:t> Journey </a:t>
            </a:r>
            <a:r>
              <a:rPr lang="es-ES" sz="1400" dirty="0" err="1">
                <a:solidFill>
                  <a:schemeClr val="tx1">
                    <a:lumMod val="65000"/>
                    <a:lumOff val="35000"/>
                  </a:schemeClr>
                </a:solidFill>
                <a:latin typeface="Verdana" charset="0"/>
                <a:ea typeface="Verdana" charset="0"/>
                <a:cs typeface="Verdana" charset="0"/>
              </a:rPr>
              <a:t>Map</a:t>
            </a:r>
            <a:endParaRPr lang="es-ES_tradnl" sz="1400" dirty="0">
              <a:solidFill>
                <a:schemeClr val="tx1">
                  <a:lumMod val="65000"/>
                  <a:lumOff val="35000"/>
                </a:schemeClr>
              </a:solidFill>
              <a:latin typeface="Verdana" charset="0"/>
              <a:ea typeface="Verdana" charset="0"/>
              <a:cs typeface="Verdana" charset="0"/>
            </a:endParaRPr>
          </a:p>
          <a:p>
            <a:pPr marL="9525" lvl="1" indent="350838">
              <a:buFont typeface="+mj-lt"/>
              <a:buAutoNum type="arabicPeriod"/>
            </a:pPr>
            <a:r>
              <a:rPr lang="es-ES" sz="1400" dirty="0">
                <a:solidFill>
                  <a:schemeClr val="tx1">
                    <a:lumMod val="65000"/>
                    <a:lumOff val="35000"/>
                  </a:schemeClr>
                </a:solidFill>
                <a:latin typeface="Verdana" charset="0"/>
                <a:ea typeface="Verdana" charset="0"/>
                <a:cs typeface="Verdana" charset="0"/>
              </a:rPr>
              <a:t>Alineación de las políticas de RRHH para transmitir nuestra Experiencia de Cliente</a:t>
            </a:r>
            <a:endParaRPr lang="es-ES_tradnl" sz="1400" dirty="0">
              <a:solidFill>
                <a:schemeClr val="tx1">
                  <a:lumMod val="65000"/>
                  <a:lumOff val="35000"/>
                </a:schemeClr>
              </a:solidFill>
              <a:latin typeface="Verdana" charset="0"/>
              <a:ea typeface="Verdana" charset="0"/>
              <a:cs typeface="Verdana" charset="0"/>
            </a:endParaRPr>
          </a:p>
          <a:p>
            <a:pPr marL="9525" lvl="1" indent="350838">
              <a:buFont typeface="+mj-lt"/>
              <a:buAutoNum type="arabicPeriod"/>
            </a:pPr>
            <a:r>
              <a:rPr lang="es-ES" sz="1400" dirty="0">
                <a:solidFill>
                  <a:schemeClr val="tx1">
                    <a:lumMod val="65000"/>
                    <a:lumOff val="35000"/>
                  </a:schemeClr>
                </a:solidFill>
                <a:latin typeface="Verdana" charset="0"/>
                <a:ea typeface="Verdana" charset="0"/>
                <a:cs typeface="Verdana" charset="0"/>
              </a:rPr>
              <a:t>Aceleradores en la transformación a una organización orientada al cliente </a:t>
            </a:r>
          </a:p>
          <a:p>
            <a:pPr marL="9525" lvl="1" indent="350838">
              <a:buFont typeface="+mj-lt"/>
              <a:buAutoNum type="arabicPeriod"/>
            </a:pPr>
            <a:r>
              <a:rPr lang="es-ES" sz="1400" dirty="0">
                <a:solidFill>
                  <a:schemeClr val="tx1">
                    <a:lumMod val="65000"/>
                    <a:lumOff val="35000"/>
                  </a:schemeClr>
                </a:solidFill>
                <a:latin typeface="Verdana" charset="0"/>
                <a:ea typeface="Verdana" charset="0"/>
                <a:cs typeface="Verdana" charset="0"/>
              </a:rPr>
              <a:t>Implicación de los empleados en el diseño y entrega de una Experiencia de Cliente diferencial</a:t>
            </a:r>
            <a:endParaRPr lang="es-ES_tradnl" sz="1400" dirty="0">
              <a:solidFill>
                <a:schemeClr val="tx1">
                  <a:lumMod val="65000"/>
                  <a:lumOff val="35000"/>
                </a:schemeClr>
              </a:solidFill>
              <a:latin typeface="Verdana" charset="0"/>
              <a:ea typeface="Verdana" charset="0"/>
              <a:cs typeface="Verdana" charset="0"/>
            </a:endParaRPr>
          </a:p>
          <a:p>
            <a:pPr marL="9525" lvl="1" indent="350838">
              <a:buFont typeface="+mj-lt"/>
              <a:buAutoNum type="arabicPeriod"/>
            </a:pPr>
            <a:r>
              <a:rPr lang="es-ES" sz="1400" dirty="0">
                <a:solidFill>
                  <a:schemeClr val="tx1">
                    <a:lumMod val="65000"/>
                    <a:lumOff val="35000"/>
                  </a:schemeClr>
                </a:solidFill>
                <a:latin typeface="Verdana" charset="0"/>
                <a:ea typeface="Verdana" charset="0"/>
                <a:cs typeface="Verdana" charset="0"/>
              </a:rPr>
              <a:t>Medición Experiencia de Empleado</a:t>
            </a:r>
            <a:endParaRPr lang="es-ES_tradnl" sz="1400" dirty="0">
              <a:solidFill>
                <a:schemeClr val="tx1">
                  <a:lumMod val="65000"/>
                  <a:lumOff val="35000"/>
                </a:schemeClr>
              </a:solidFill>
              <a:latin typeface="Verdana" charset="0"/>
              <a:ea typeface="Verdana" charset="0"/>
              <a:cs typeface="Verdana" charset="0"/>
            </a:endParaRPr>
          </a:p>
          <a:p>
            <a:pPr marL="9525" lvl="1" indent="350838">
              <a:buFont typeface="+mj-lt"/>
              <a:buAutoNum type="arabicPeriod"/>
            </a:pPr>
            <a:r>
              <a:rPr lang="es-ES" sz="1400" dirty="0">
                <a:solidFill>
                  <a:schemeClr val="tx1">
                    <a:lumMod val="65000"/>
                    <a:lumOff val="35000"/>
                  </a:schemeClr>
                </a:solidFill>
                <a:latin typeface="Verdana" charset="0"/>
                <a:ea typeface="Verdana" charset="0"/>
                <a:cs typeface="Verdana" charset="0"/>
              </a:rPr>
              <a:t>Implicación de proveedores en la entrega de la Experiencia de Cliente </a:t>
            </a:r>
            <a:endParaRPr lang="es-ES_tradnl" sz="1400" dirty="0">
              <a:solidFill>
                <a:schemeClr val="tx1">
                  <a:lumMod val="65000"/>
                  <a:lumOff val="35000"/>
                </a:schemeClr>
              </a:solidFill>
              <a:latin typeface="Verdana" charset="0"/>
              <a:ea typeface="Verdana" charset="0"/>
              <a:cs typeface="Verdana" charset="0"/>
            </a:endParaRPr>
          </a:p>
          <a:p>
            <a:pPr marL="9525" lvl="1" indent="350838">
              <a:buFont typeface="+mj-lt"/>
              <a:buAutoNum type="arabicPeriod"/>
            </a:pPr>
            <a:endParaRPr lang="es-ES_tradnl" sz="1400" dirty="0">
              <a:solidFill>
                <a:schemeClr val="tx1">
                  <a:lumMod val="65000"/>
                  <a:lumOff val="35000"/>
                </a:schemeClr>
              </a:solidFill>
              <a:latin typeface="Verdana" charset="0"/>
              <a:ea typeface="Verdana" charset="0"/>
              <a:cs typeface="Verdana" charset="0"/>
            </a:endParaRPr>
          </a:p>
        </p:txBody>
      </p:sp>
      <p:sp>
        <p:nvSpPr>
          <p:cNvPr id="10" name="CuadroTexto 9"/>
          <p:cNvSpPr txBox="1"/>
          <p:nvPr/>
        </p:nvSpPr>
        <p:spPr>
          <a:xfrm>
            <a:off x="3988150" y="703607"/>
            <a:ext cx="7071148" cy="584775"/>
          </a:xfrm>
          <a:prstGeom prst="rect">
            <a:avLst/>
          </a:prstGeom>
          <a:noFill/>
        </p:spPr>
        <p:txBody>
          <a:bodyPr wrap="square" rtlCol="0">
            <a:spAutoFit/>
          </a:bodyPr>
          <a:lstStyle/>
          <a:p>
            <a:r>
              <a:rPr lang="es-ES" dirty="0">
                <a:solidFill>
                  <a:schemeClr val="tx1">
                    <a:lumMod val="65000"/>
                    <a:lumOff val="35000"/>
                  </a:schemeClr>
                </a:solidFill>
                <a:latin typeface="Verdana Normal" charset="0"/>
                <a:ea typeface="Verdana Normal" charset="0"/>
                <a:cs typeface="Verdana Normal" charset="0"/>
              </a:rPr>
              <a:t>I de la Onda del Cliente</a:t>
            </a:r>
          </a:p>
          <a:p>
            <a:r>
              <a:rPr lang="es-ES" sz="1400" dirty="0">
                <a:solidFill>
                  <a:srgbClr val="C00000"/>
                </a:solidFill>
                <a:latin typeface="Verdana Normal" charset="0"/>
                <a:ea typeface="Verdana Normal" charset="0"/>
                <a:cs typeface="Verdana Normal" charset="0"/>
              </a:rPr>
              <a:t>Selecciona el punto al que se refiere la metodología</a:t>
            </a:r>
            <a:endParaRPr lang="es-ES_tradnl" sz="1400" dirty="0">
              <a:solidFill>
                <a:srgbClr val="C00000"/>
              </a:solidFill>
              <a:latin typeface="Verdana Normal" charset="0"/>
              <a:ea typeface="Verdana Normal" charset="0"/>
              <a:cs typeface="Verdana Normal" charset="0"/>
            </a:endParaRPr>
          </a:p>
        </p:txBody>
      </p:sp>
      <p:sp>
        <p:nvSpPr>
          <p:cNvPr id="7" name="Paralelogramo 6">
            <a:extLst>
              <a:ext uri="{FF2B5EF4-FFF2-40B4-BE49-F238E27FC236}">
                <a16:creationId xmlns:a16="http://schemas.microsoft.com/office/drawing/2014/main" id="{5F41262A-C9E2-CB4F-979E-5549637EA064}"/>
              </a:ext>
            </a:extLst>
          </p:cNvPr>
          <p:cNvSpPr/>
          <p:nvPr/>
        </p:nvSpPr>
        <p:spPr>
          <a:xfrm>
            <a:off x="-370701" y="1633017"/>
            <a:ext cx="3616472" cy="1382032"/>
          </a:xfrm>
          <a:prstGeom prst="parallelogram">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_tradnl" sz="3200" dirty="0">
                <a:latin typeface="Verdana" charset="0"/>
                <a:ea typeface="Verdana" charset="0"/>
                <a:cs typeface="Verdana" charset="0"/>
              </a:rPr>
              <a:t>Propuesta</a:t>
            </a:r>
          </a:p>
          <a:p>
            <a:r>
              <a:rPr lang="es-ES" sz="3200" dirty="0">
                <a:latin typeface="Verdana" charset="0"/>
                <a:ea typeface="Verdana" charset="0"/>
                <a:cs typeface="Verdana" charset="0"/>
              </a:rPr>
              <a:t>metodología</a:t>
            </a:r>
            <a:endParaRPr lang="es-ES_tradnl" sz="3200" dirty="0">
              <a:latin typeface="Verdana" charset="0"/>
              <a:ea typeface="Verdana" charset="0"/>
              <a:cs typeface="Verdana" charset="0"/>
            </a:endParaRPr>
          </a:p>
        </p:txBody>
      </p:sp>
    </p:spTree>
    <p:extLst>
      <p:ext uri="{BB962C8B-B14F-4D97-AF65-F5344CB8AC3E}">
        <p14:creationId xmlns:p14="http://schemas.microsoft.com/office/powerpoint/2010/main" val="1500739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rotWithShape="1">
          <a:blip r:embed="rId3"/>
          <a:srcRect l="27857" t="4517" b="5376"/>
          <a:stretch/>
        </p:blipFill>
        <p:spPr>
          <a:xfrm>
            <a:off x="0" y="-1"/>
            <a:ext cx="3666594" cy="6858455"/>
          </a:xfrm>
          <a:prstGeom prst="rect">
            <a:avLst/>
          </a:prstGeom>
        </p:spPr>
      </p:pic>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0"/>
            <a:ext cx="12542108" cy="7054383"/>
          </a:xfrm>
          <a:prstGeom prst="rect">
            <a:avLst/>
          </a:prstGeom>
        </p:spPr>
      </p:pic>
      <p:sp>
        <p:nvSpPr>
          <p:cNvPr id="9" name="CuadroTexto 8"/>
          <p:cNvSpPr txBox="1"/>
          <p:nvPr/>
        </p:nvSpPr>
        <p:spPr>
          <a:xfrm>
            <a:off x="3988150" y="703607"/>
            <a:ext cx="7071148" cy="584775"/>
          </a:xfrm>
          <a:prstGeom prst="rect">
            <a:avLst/>
          </a:prstGeom>
          <a:noFill/>
        </p:spPr>
        <p:txBody>
          <a:bodyPr wrap="square" rtlCol="0">
            <a:spAutoFit/>
          </a:bodyPr>
          <a:lstStyle/>
          <a:p>
            <a:r>
              <a:rPr lang="es-ES" dirty="0">
                <a:solidFill>
                  <a:schemeClr val="tx1">
                    <a:lumMod val="65000"/>
                    <a:lumOff val="35000"/>
                  </a:schemeClr>
                </a:solidFill>
                <a:latin typeface="Verdana Normal" charset="0"/>
                <a:ea typeface="Verdana Normal" charset="0"/>
                <a:cs typeface="Verdana Normal" charset="0"/>
              </a:rPr>
              <a:t>I de la Onda del Cliente</a:t>
            </a:r>
          </a:p>
          <a:p>
            <a:r>
              <a:rPr lang="es-ES" sz="1400" dirty="0">
                <a:solidFill>
                  <a:srgbClr val="C00000"/>
                </a:solidFill>
                <a:latin typeface="Verdana Normal" charset="0"/>
                <a:ea typeface="Verdana Normal" charset="0"/>
                <a:cs typeface="Verdana Normal" charset="0"/>
              </a:rPr>
              <a:t>Selecciona el punto al que se refiere la metodología</a:t>
            </a:r>
            <a:endParaRPr lang="es-ES_tradnl" sz="1400" dirty="0">
              <a:solidFill>
                <a:srgbClr val="C00000"/>
              </a:solidFill>
              <a:latin typeface="Verdana Normal" charset="0"/>
              <a:ea typeface="Verdana Normal" charset="0"/>
              <a:cs typeface="Verdana Normal" charset="0"/>
            </a:endParaRPr>
          </a:p>
        </p:txBody>
      </p:sp>
      <p:sp>
        <p:nvSpPr>
          <p:cNvPr id="10" name="Rectángulo 9"/>
          <p:cNvSpPr/>
          <p:nvPr/>
        </p:nvSpPr>
        <p:spPr>
          <a:xfrm>
            <a:off x="3985340" y="1541577"/>
            <a:ext cx="7662869" cy="4832092"/>
          </a:xfrm>
          <a:prstGeom prst="rect">
            <a:avLst/>
          </a:prstGeom>
        </p:spPr>
        <p:txBody>
          <a:bodyPr wrap="square">
            <a:spAutoFit/>
          </a:bodyPr>
          <a:lstStyle/>
          <a:p>
            <a:r>
              <a:rPr lang="es-ES_tradnl" sz="1400" dirty="0">
                <a:solidFill>
                  <a:srgbClr val="C00000"/>
                </a:solidFill>
                <a:latin typeface="Verdana" charset="0"/>
                <a:ea typeface="Verdana" charset="0"/>
                <a:cs typeface="Verdana" charset="0"/>
              </a:rPr>
              <a:t>INTERACCIONES</a:t>
            </a:r>
          </a:p>
          <a:p>
            <a:endParaRPr lang="es-ES_tradnl" sz="1400" dirty="0">
              <a:solidFill>
                <a:srgbClr val="C00000"/>
              </a:solidFill>
              <a:latin typeface="Verdana" charset="0"/>
              <a:ea typeface="Verdana" charset="0"/>
              <a:cs typeface="Verdana" charset="0"/>
            </a:endParaRPr>
          </a:p>
          <a:p>
            <a:pPr marL="9525" lvl="1" indent="258763">
              <a:buFont typeface="+mj-lt"/>
              <a:buAutoNum type="arabicPeriod"/>
            </a:pPr>
            <a:r>
              <a:rPr lang="es-ES" sz="1400" dirty="0">
                <a:solidFill>
                  <a:schemeClr val="tx1">
                    <a:lumMod val="65000"/>
                    <a:lumOff val="35000"/>
                  </a:schemeClr>
                </a:solidFill>
                <a:latin typeface="Verdana" charset="0"/>
                <a:ea typeface="Verdana" charset="0"/>
                <a:cs typeface="Verdana" charset="0"/>
              </a:rPr>
              <a:t>Segmentación de clientes en base a arquetipos / comportamientos y aplicación en productos, servicios, campañas, etc.</a:t>
            </a:r>
            <a:endParaRPr lang="es-ES_tradnl" sz="1400" dirty="0">
              <a:solidFill>
                <a:schemeClr val="tx1">
                  <a:lumMod val="65000"/>
                  <a:lumOff val="35000"/>
                </a:schemeClr>
              </a:solidFill>
              <a:latin typeface="Verdana" charset="0"/>
              <a:ea typeface="Verdana" charset="0"/>
              <a:cs typeface="Verdana" charset="0"/>
            </a:endParaRPr>
          </a:p>
          <a:p>
            <a:pPr marL="9525" lvl="1" indent="258763">
              <a:buFont typeface="+mj-lt"/>
              <a:buAutoNum type="arabicPeriod"/>
            </a:pPr>
            <a:r>
              <a:rPr lang="es-ES" sz="1400" dirty="0">
                <a:solidFill>
                  <a:schemeClr val="tx1">
                    <a:lumMod val="65000"/>
                    <a:lumOff val="35000"/>
                  </a:schemeClr>
                </a:solidFill>
                <a:latin typeface="Verdana" charset="0"/>
                <a:ea typeface="Verdana" charset="0"/>
                <a:cs typeface="Verdana" charset="0"/>
              </a:rPr>
              <a:t>Customer Journey, emocional y transmisor de la marca, como herramienta de gestión</a:t>
            </a:r>
            <a:endParaRPr lang="es-ES_tradnl" sz="1400" dirty="0">
              <a:solidFill>
                <a:schemeClr val="tx1">
                  <a:lumMod val="65000"/>
                  <a:lumOff val="35000"/>
                </a:schemeClr>
              </a:solidFill>
              <a:latin typeface="Verdana" charset="0"/>
              <a:ea typeface="Verdana" charset="0"/>
              <a:cs typeface="Verdana" charset="0"/>
            </a:endParaRPr>
          </a:p>
          <a:p>
            <a:pPr marL="9525" lvl="1" indent="258763">
              <a:buFont typeface="+mj-lt"/>
              <a:buAutoNum type="arabicPeriod"/>
            </a:pPr>
            <a:r>
              <a:rPr lang="es-ES" sz="1400" dirty="0">
                <a:solidFill>
                  <a:schemeClr val="tx1">
                    <a:lumMod val="65000"/>
                    <a:lumOff val="35000"/>
                  </a:schemeClr>
                </a:solidFill>
                <a:latin typeface="Verdana" charset="0"/>
                <a:ea typeface="Verdana" charset="0"/>
                <a:cs typeface="Verdana" charset="0"/>
              </a:rPr>
              <a:t>Detección de los momentos de la Verdad y los momentos de diferenciación.</a:t>
            </a:r>
            <a:endParaRPr lang="es-ES_tradnl" sz="1400" dirty="0">
              <a:solidFill>
                <a:schemeClr val="tx1">
                  <a:lumMod val="65000"/>
                  <a:lumOff val="35000"/>
                </a:schemeClr>
              </a:solidFill>
              <a:latin typeface="Verdana" charset="0"/>
              <a:ea typeface="Verdana" charset="0"/>
              <a:cs typeface="Verdana" charset="0"/>
            </a:endParaRPr>
          </a:p>
          <a:p>
            <a:pPr marL="9525" lvl="1" indent="258763">
              <a:buFont typeface="+mj-lt"/>
              <a:buAutoNum type="arabicPeriod"/>
            </a:pPr>
            <a:r>
              <a:rPr lang="es-ES" sz="1400" dirty="0">
                <a:solidFill>
                  <a:schemeClr val="tx1">
                    <a:lumMod val="65000"/>
                    <a:lumOff val="35000"/>
                  </a:schemeClr>
                </a:solidFill>
                <a:latin typeface="Verdana" charset="0"/>
                <a:ea typeface="Verdana" charset="0"/>
                <a:cs typeface="Verdana" charset="0"/>
              </a:rPr>
              <a:t>Diseño de Experiencia de Cliente en canales digitales</a:t>
            </a:r>
            <a:endParaRPr lang="es-ES_tradnl" sz="1400" dirty="0">
              <a:solidFill>
                <a:schemeClr val="tx1">
                  <a:lumMod val="65000"/>
                  <a:lumOff val="35000"/>
                </a:schemeClr>
              </a:solidFill>
              <a:latin typeface="Verdana" charset="0"/>
              <a:ea typeface="Verdana" charset="0"/>
              <a:cs typeface="Verdana" charset="0"/>
            </a:endParaRPr>
          </a:p>
          <a:p>
            <a:pPr marL="9525" lvl="1" indent="258763">
              <a:buFont typeface="+mj-lt"/>
              <a:buAutoNum type="arabicPeriod"/>
            </a:pPr>
            <a:r>
              <a:rPr lang="es-ES" sz="1400" dirty="0">
                <a:solidFill>
                  <a:schemeClr val="tx1">
                    <a:lumMod val="65000"/>
                    <a:lumOff val="35000"/>
                  </a:schemeClr>
                </a:solidFill>
                <a:latin typeface="Verdana" charset="0"/>
                <a:ea typeface="Verdana" charset="0"/>
                <a:cs typeface="Verdana" charset="0"/>
              </a:rPr>
              <a:t>Como explotar el Big Data en la mejora de la Experiencia de Cliente</a:t>
            </a:r>
            <a:endParaRPr lang="es-ES_tradnl" sz="1400" dirty="0">
              <a:solidFill>
                <a:schemeClr val="tx1">
                  <a:lumMod val="65000"/>
                  <a:lumOff val="35000"/>
                </a:schemeClr>
              </a:solidFill>
              <a:latin typeface="Verdana" charset="0"/>
              <a:ea typeface="Verdana" charset="0"/>
              <a:cs typeface="Verdana" charset="0"/>
            </a:endParaRPr>
          </a:p>
          <a:p>
            <a:pPr marL="9525" lvl="1" indent="258763">
              <a:buFont typeface="+mj-lt"/>
              <a:buAutoNum type="arabicPeriod"/>
            </a:pPr>
            <a:r>
              <a:rPr lang="es-ES" sz="1400" dirty="0">
                <a:solidFill>
                  <a:schemeClr val="tx1">
                    <a:lumMod val="65000"/>
                    <a:lumOff val="35000"/>
                  </a:schemeClr>
                </a:solidFill>
                <a:latin typeface="Verdana" charset="0"/>
                <a:ea typeface="Verdana" charset="0"/>
                <a:cs typeface="Verdana" charset="0"/>
              </a:rPr>
              <a:t>Diseño de Experiencia de Cliente en el contact center</a:t>
            </a:r>
            <a:endParaRPr lang="es-ES_tradnl" sz="1400" dirty="0">
              <a:solidFill>
                <a:schemeClr val="tx1">
                  <a:lumMod val="65000"/>
                  <a:lumOff val="35000"/>
                </a:schemeClr>
              </a:solidFill>
              <a:latin typeface="Verdana" charset="0"/>
              <a:ea typeface="Verdana" charset="0"/>
              <a:cs typeface="Verdana" charset="0"/>
            </a:endParaRPr>
          </a:p>
          <a:p>
            <a:pPr marL="9525" lvl="1" indent="258763">
              <a:buFont typeface="+mj-lt"/>
              <a:buAutoNum type="arabicPeriod"/>
            </a:pPr>
            <a:r>
              <a:rPr lang="es-ES" sz="1400" dirty="0">
                <a:solidFill>
                  <a:schemeClr val="tx1">
                    <a:lumMod val="65000"/>
                    <a:lumOff val="35000"/>
                  </a:schemeClr>
                </a:solidFill>
                <a:latin typeface="Verdana" charset="0"/>
                <a:ea typeface="Verdana" charset="0"/>
                <a:cs typeface="Verdana" charset="0"/>
              </a:rPr>
              <a:t>La visión única del cliente</a:t>
            </a:r>
            <a:endParaRPr lang="es-ES_tradnl" sz="1400" dirty="0">
              <a:solidFill>
                <a:schemeClr val="tx1">
                  <a:lumMod val="65000"/>
                  <a:lumOff val="35000"/>
                </a:schemeClr>
              </a:solidFill>
              <a:latin typeface="Verdana" charset="0"/>
              <a:ea typeface="Verdana" charset="0"/>
              <a:cs typeface="Verdana" charset="0"/>
            </a:endParaRPr>
          </a:p>
          <a:p>
            <a:pPr marL="9525" lvl="1" indent="258763">
              <a:buFont typeface="+mj-lt"/>
              <a:buAutoNum type="arabicPeriod"/>
            </a:pPr>
            <a:r>
              <a:rPr lang="es-ES" sz="1400" dirty="0">
                <a:solidFill>
                  <a:schemeClr val="tx1">
                    <a:lumMod val="65000"/>
                    <a:lumOff val="35000"/>
                  </a:schemeClr>
                </a:solidFill>
                <a:latin typeface="Verdana" charset="0"/>
                <a:ea typeface="Verdana" charset="0"/>
                <a:cs typeface="Verdana" charset="0"/>
              </a:rPr>
              <a:t>La personalización </a:t>
            </a:r>
            <a:endParaRPr lang="es-ES_tradnl" sz="1400" dirty="0">
              <a:solidFill>
                <a:schemeClr val="tx1">
                  <a:lumMod val="65000"/>
                  <a:lumOff val="35000"/>
                </a:schemeClr>
              </a:solidFill>
              <a:latin typeface="Verdana" charset="0"/>
              <a:ea typeface="Verdana" charset="0"/>
              <a:cs typeface="Verdana" charset="0"/>
            </a:endParaRPr>
          </a:p>
          <a:p>
            <a:pPr marL="9525" lvl="1" indent="258763">
              <a:buFont typeface="+mj-lt"/>
              <a:buAutoNum type="arabicPeriod"/>
            </a:pPr>
            <a:r>
              <a:rPr lang="es-ES" sz="1400" dirty="0">
                <a:solidFill>
                  <a:schemeClr val="tx1">
                    <a:lumMod val="65000"/>
                    <a:lumOff val="35000"/>
                  </a:schemeClr>
                </a:solidFill>
                <a:latin typeface="Verdana" charset="0"/>
                <a:ea typeface="Verdana" charset="0"/>
                <a:cs typeface="Verdana" charset="0"/>
              </a:rPr>
              <a:t>Experiencia homogénea omnicanal</a:t>
            </a:r>
            <a:endParaRPr lang="es-ES_tradnl" sz="1400" dirty="0">
              <a:solidFill>
                <a:schemeClr val="tx1">
                  <a:lumMod val="65000"/>
                  <a:lumOff val="35000"/>
                </a:schemeClr>
              </a:solidFill>
              <a:latin typeface="Verdana" charset="0"/>
              <a:ea typeface="Verdana" charset="0"/>
              <a:cs typeface="Verdana" charset="0"/>
            </a:endParaRPr>
          </a:p>
          <a:p>
            <a:endParaRPr lang="es-ES_tradnl" sz="1400" dirty="0">
              <a:solidFill>
                <a:schemeClr val="tx1">
                  <a:lumMod val="65000"/>
                  <a:lumOff val="35000"/>
                </a:schemeClr>
              </a:solidFill>
              <a:latin typeface="Verdana" charset="0"/>
              <a:ea typeface="Verdana" charset="0"/>
              <a:cs typeface="Verdana" charset="0"/>
            </a:endParaRPr>
          </a:p>
          <a:p>
            <a:r>
              <a:rPr lang="es-ES_tradnl" sz="1400" dirty="0">
                <a:solidFill>
                  <a:srgbClr val="C00000"/>
                </a:solidFill>
                <a:latin typeface="Verdana" charset="0"/>
                <a:ea typeface="Verdana" charset="0"/>
                <a:cs typeface="Verdana" charset="0"/>
              </a:rPr>
              <a:t>INTERPRETACIÓN Y ACCIÓN</a:t>
            </a:r>
          </a:p>
          <a:p>
            <a:endParaRPr lang="es-ES_tradnl" sz="1400" dirty="0">
              <a:solidFill>
                <a:srgbClr val="C00000"/>
              </a:solidFill>
              <a:latin typeface="Verdana" charset="0"/>
              <a:ea typeface="Verdana" charset="0"/>
              <a:cs typeface="Verdana" charset="0"/>
            </a:endParaRPr>
          </a:p>
          <a:p>
            <a:pPr marL="9525" lvl="1" indent="258763">
              <a:buFont typeface="+mj-lt"/>
              <a:buAutoNum type="arabicPeriod"/>
            </a:pPr>
            <a:r>
              <a:rPr lang="es-ES" sz="1400" dirty="0">
                <a:solidFill>
                  <a:schemeClr val="tx1">
                    <a:lumMod val="65000"/>
                    <a:lumOff val="35000"/>
                  </a:schemeClr>
                </a:solidFill>
                <a:latin typeface="Verdana" charset="0"/>
                <a:ea typeface="Verdana" charset="0"/>
                <a:cs typeface="Verdana" charset="0"/>
              </a:rPr>
              <a:t>Métricas para la medición de CX, tipología, indicadores y casuística de utilización</a:t>
            </a:r>
            <a:endParaRPr lang="es-ES_tradnl" sz="1400" dirty="0">
              <a:solidFill>
                <a:schemeClr val="tx1">
                  <a:lumMod val="65000"/>
                  <a:lumOff val="35000"/>
                </a:schemeClr>
              </a:solidFill>
              <a:latin typeface="Verdana" charset="0"/>
              <a:ea typeface="Verdana" charset="0"/>
              <a:cs typeface="Verdana" charset="0"/>
            </a:endParaRPr>
          </a:p>
          <a:p>
            <a:pPr marL="9525" lvl="1" indent="258763">
              <a:buFont typeface="+mj-lt"/>
              <a:buAutoNum type="arabicPeriod"/>
            </a:pPr>
            <a:r>
              <a:rPr lang="es-ES" sz="1400" dirty="0">
                <a:solidFill>
                  <a:schemeClr val="tx1">
                    <a:lumMod val="65000"/>
                    <a:lumOff val="35000"/>
                  </a:schemeClr>
                </a:solidFill>
                <a:latin typeface="Verdana" charset="0"/>
                <a:ea typeface="Verdana" charset="0"/>
                <a:cs typeface="Verdana" charset="0"/>
              </a:rPr>
              <a:t>La medición de las emociones para la toma de decisiones</a:t>
            </a:r>
            <a:endParaRPr lang="es-ES_tradnl" sz="1400" dirty="0">
              <a:solidFill>
                <a:schemeClr val="tx1">
                  <a:lumMod val="65000"/>
                  <a:lumOff val="35000"/>
                </a:schemeClr>
              </a:solidFill>
              <a:latin typeface="Verdana" charset="0"/>
              <a:ea typeface="Verdana" charset="0"/>
              <a:cs typeface="Verdana" charset="0"/>
            </a:endParaRPr>
          </a:p>
          <a:p>
            <a:pPr marL="9525" lvl="1" indent="258763">
              <a:buFont typeface="+mj-lt"/>
              <a:buAutoNum type="arabicPeriod"/>
            </a:pPr>
            <a:r>
              <a:rPr lang="es-ES" sz="1400" dirty="0">
                <a:solidFill>
                  <a:schemeClr val="tx1">
                    <a:lumMod val="65000"/>
                    <a:lumOff val="35000"/>
                  </a:schemeClr>
                </a:solidFill>
                <a:latin typeface="Verdana" charset="0"/>
                <a:ea typeface="Verdana" charset="0"/>
                <a:cs typeface="Verdana" charset="0"/>
              </a:rPr>
              <a:t>Cuadro de mando de la voz del cliente</a:t>
            </a:r>
            <a:endParaRPr lang="es-ES_tradnl" sz="1400" dirty="0">
              <a:solidFill>
                <a:schemeClr val="tx1">
                  <a:lumMod val="65000"/>
                  <a:lumOff val="35000"/>
                </a:schemeClr>
              </a:solidFill>
              <a:latin typeface="Verdana" charset="0"/>
              <a:ea typeface="Verdana" charset="0"/>
              <a:cs typeface="Verdana" charset="0"/>
            </a:endParaRPr>
          </a:p>
          <a:p>
            <a:pPr marL="9525" lvl="1" indent="258763">
              <a:buFont typeface="+mj-lt"/>
              <a:buAutoNum type="arabicPeriod"/>
            </a:pPr>
            <a:r>
              <a:rPr lang="es-ES" sz="1400" dirty="0">
                <a:solidFill>
                  <a:schemeClr val="tx1">
                    <a:lumMod val="65000"/>
                    <a:lumOff val="35000"/>
                  </a:schemeClr>
                </a:solidFill>
                <a:latin typeface="Verdana" charset="0"/>
                <a:ea typeface="Verdana" charset="0"/>
                <a:cs typeface="Verdana" charset="0"/>
              </a:rPr>
              <a:t>El loop de la voz del cliente</a:t>
            </a:r>
            <a:endParaRPr lang="es-ES_tradnl" sz="1400" dirty="0">
              <a:solidFill>
                <a:schemeClr val="tx1">
                  <a:lumMod val="65000"/>
                  <a:lumOff val="35000"/>
                </a:schemeClr>
              </a:solidFill>
              <a:latin typeface="Verdana" charset="0"/>
              <a:ea typeface="Verdana" charset="0"/>
              <a:cs typeface="Verdana" charset="0"/>
            </a:endParaRPr>
          </a:p>
          <a:p>
            <a:pPr marL="9525" lvl="1" indent="258763">
              <a:buFont typeface="+mj-lt"/>
              <a:buAutoNum type="arabicPeriod"/>
            </a:pPr>
            <a:r>
              <a:rPr lang="es-ES" sz="1400" dirty="0">
                <a:solidFill>
                  <a:schemeClr val="tx1">
                    <a:lumMod val="65000"/>
                    <a:lumOff val="35000"/>
                  </a:schemeClr>
                </a:solidFill>
                <a:latin typeface="Verdana" charset="0"/>
                <a:ea typeface="Verdana" charset="0"/>
                <a:cs typeface="Verdana" charset="0"/>
              </a:rPr>
              <a:t>La medición de los antiguos clientes</a:t>
            </a:r>
            <a:endParaRPr lang="es-ES_tradnl" sz="1400" dirty="0">
              <a:solidFill>
                <a:schemeClr val="tx1">
                  <a:lumMod val="65000"/>
                  <a:lumOff val="35000"/>
                </a:schemeClr>
              </a:solidFill>
              <a:latin typeface="Verdana" charset="0"/>
              <a:ea typeface="Verdana" charset="0"/>
              <a:cs typeface="Verdana" charset="0"/>
            </a:endParaRPr>
          </a:p>
        </p:txBody>
      </p:sp>
      <p:sp>
        <p:nvSpPr>
          <p:cNvPr id="12" name="Rectángulo 11"/>
          <p:cNvSpPr/>
          <p:nvPr/>
        </p:nvSpPr>
        <p:spPr>
          <a:xfrm>
            <a:off x="4037294" y="2007162"/>
            <a:ext cx="7558960" cy="4572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4" name="Paralelogramo 13">
            <a:extLst>
              <a:ext uri="{FF2B5EF4-FFF2-40B4-BE49-F238E27FC236}">
                <a16:creationId xmlns:a16="http://schemas.microsoft.com/office/drawing/2014/main" id="{5F41262A-C9E2-CB4F-979E-5549637EA064}"/>
              </a:ext>
            </a:extLst>
          </p:cNvPr>
          <p:cNvSpPr/>
          <p:nvPr/>
        </p:nvSpPr>
        <p:spPr>
          <a:xfrm>
            <a:off x="-370701" y="1633017"/>
            <a:ext cx="3616472" cy="1382032"/>
          </a:xfrm>
          <a:prstGeom prst="parallelogram">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_tradnl" sz="3200" dirty="0">
                <a:latin typeface="Verdana" charset="0"/>
                <a:ea typeface="Verdana" charset="0"/>
                <a:cs typeface="Verdana" charset="0"/>
              </a:rPr>
              <a:t>Propuesta</a:t>
            </a:r>
          </a:p>
          <a:p>
            <a:r>
              <a:rPr lang="es-ES" sz="3200" dirty="0">
                <a:latin typeface="Verdana" charset="0"/>
                <a:ea typeface="Verdana" charset="0"/>
                <a:cs typeface="Verdana" charset="0"/>
              </a:rPr>
              <a:t>metodología</a:t>
            </a:r>
            <a:endParaRPr lang="es-ES_tradnl" sz="3200" dirty="0">
              <a:latin typeface="Verdana" charset="0"/>
              <a:ea typeface="Verdana" charset="0"/>
              <a:cs typeface="Verdana" charset="0"/>
            </a:endParaRPr>
          </a:p>
        </p:txBody>
      </p:sp>
    </p:spTree>
    <p:extLst>
      <p:ext uri="{BB962C8B-B14F-4D97-AF65-F5344CB8AC3E}">
        <p14:creationId xmlns:p14="http://schemas.microsoft.com/office/powerpoint/2010/main" val="7249389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5CFFC149-7AF5-2143-8D0A-5E92F30D5215}"/>
              </a:ext>
            </a:extLst>
          </p:cNvPr>
          <p:cNvPicPr>
            <a:picLocks noChangeAspect="1"/>
          </p:cNvPicPr>
          <p:nvPr/>
        </p:nvPicPr>
        <p:blipFill rotWithShape="1">
          <a:blip r:embed="rId3"/>
          <a:srcRect l="27857" t="4517" b="5376"/>
          <a:stretch/>
        </p:blipFill>
        <p:spPr>
          <a:xfrm>
            <a:off x="0" y="-1"/>
            <a:ext cx="3666594" cy="6858455"/>
          </a:xfrm>
          <a:prstGeom prst="rect">
            <a:avLst/>
          </a:prstGeom>
        </p:spPr>
      </p:pic>
      <p:pic>
        <p:nvPicPr>
          <p:cNvPr id="15" name="Imagen 14">
            <a:extLst>
              <a:ext uri="{FF2B5EF4-FFF2-40B4-BE49-F238E27FC236}">
                <a16:creationId xmlns:a16="http://schemas.microsoft.com/office/drawing/2014/main" id="{6DB4B1D1-C598-CA4D-8EAC-9ECF0AB6CE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110" y="0"/>
            <a:ext cx="12542108" cy="7054383"/>
          </a:xfrm>
          <a:prstGeom prst="rect">
            <a:avLst/>
          </a:prstGeom>
        </p:spPr>
      </p:pic>
      <p:sp>
        <p:nvSpPr>
          <p:cNvPr id="18" name="Paralelogramo 17">
            <a:extLst>
              <a:ext uri="{FF2B5EF4-FFF2-40B4-BE49-F238E27FC236}">
                <a16:creationId xmlns:a16="http://schemas.microsoft.com/office/drawing/2014/main" id="{7DCAA3BA-D41A-EE4F-B0AD-1799521F3D58}"/>
              </a:ext>
            </a:extLst>
          </p:cNvPr>
          <p:cNvSpPr/>
          <p:nvPr/>
        </p:nvSpPr>
        <p:spPr>
          <a:xfrm>
            <a:off x="3963774" y="1560506"/>
            <a:ext cx="4985916" cy="328572"/>
          </a:xfrm>
          <a:prstGeom prst="parallelogram">
            <a:avLst>
              <a:gd name="adj" fmla="val 15183"/>
            </a:avLst>
          </a:prstGeom>
          <a:solidFill>
            <a:schemeClr val="tx1">
              <a:lumMod val="50000"/>
              <a:lumOff val="5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dirty="0">
                <a:ln w="22860">
                  <a:noFill/>
                </a:ln>
                <a:solidFill>
                  <a:schemeClr val="bg1"/>
                </a:solidFill>
                <a:latin typeface="Verdana Normal" charset="0"/>
                <a:ea typeface="Verdana Normal" charset="0"/>
                <a:cs typeface="Verdana Normal" charset="0"/>
              </a:rPr>
              <a:t>1. Resumen de la metodología</a:t>
            </a:r>
          </a:p>
        </p:txBody>
      </p:sp>
      <p:sp>
        <p:nvSpPr>
          <p:cNvPr id="20" name="Paralelogramo 19">
            <a:extLst>
              <a:ext uri="{FF2B5EF4-FFF2-40B4-BE49-F238E27FC236}">
                <a16:creationId xmlns:a16="http://schemas.microsoft.com/office/drawing/2014/main" id="{5E71BBFC-4669-0D45-B517-D2E0B29BF665}"/>
              </a:ext>
            </a:extLst>
          </p:cNvPr>
          <p:cNvSpPr/>
          <p:nvPr/>
        </p:nvSpPr>
        <p:spPr>
          <a:xfrm>
            <a:off x="3887574" y="1996832"/>
            <a:ext cx="4985916" cy="328572"/>
          </a:xfrm>
          <a:prstGeom prst="parallelogram">
            <a:avLst>
              <a:gd name="adj" fmla="val 15183"/>
            </a:avLst>
          </a:prstGeom>
          <a:solidFill>
            <a:schemeClr val="tx1">
              <a:lumMod val="50000"/>
              <a:lumOff val="5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dirty="0">
                <a:ln w="22860">
                  <a:noFill/>
                </a:ln>
                <a:solidFill>
                  <a:schemeClr val="bg1"/>
                </a:solidFill>
                <a:latin typeface="Verdana Normal" charset="0"/>
                <a:ea typeface="Verdana Normal" charset="0"/>
                <a:cs typeface="Verdana Normal" charset="0"/>
              </a:rPr>
              <a:t>2. Definición y conceptos clave</a:t>
            </a:r>
          </a:p>
        </p:txBody>
      </p:sp>
      <p:cxnSp>
        <p:nvCxnSpPr>
          <p:cNvPr id="21" name="Conector recto 20">
            <a:extLst>
              <a:ext uri="{FF2B5EF4-FFF2-40B4-BE49-F238E27FC236}">
                <a16:creationId xmlns:a16="http://schemas.microsoft.com/office/drawing/2014/main" id="{A215481A-20CC-5441-9EB0-503DEFED5170}"/>
              </a:ext>
            </a:extLst>
          </p:cNvPr>
          <p:cNvCxnSpPr/>
          <p:nvPr/>
        </p:nvCxnSpPr>
        <p:spPr>
          <a:xfrm>
            <a:off x="4030774" y="1357428"/>
            <a:ext cx="7479236"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5" name="CuadroTexto 24">
            <a:extLst>
              <a:ext uri="{FF2B5EF4-FFF2-40B4-BE49-F238E27FC236}">
                <a16:creationId xmlns:a16="http://schemas.microsoft.com/office/drawing/2014/main" id="{C33887C8-6F54-6242-A8C1-5AB975F25606}"/>
              </a:ext>
            </a:extLst>
          </p:cNvPr>
          <p:cNvSpPr txBox="1"/>
          <p:nvPr/>
        </p:nvSpPr>
        <p:spPr>
          <a:xfrm>
            <a:off x="3988150" y="703607"/>
            <a:ext cx="7071148" cy="584775"/>
          </a:xfrm>
          <a:prstGeom prst="rect">
            <a:avLst/>
          </a:prstGeom>
          <a:noFill/>
        </p:spPr>
        <p:txBody>
          <a:bodyPr wrap="square" rtlCol="0">
            <a:spAutoFit/>
          </a:bodyPr>
          <a:lstStyle/>
          <a:p>
            <a:r>
              <a:rPr lang="es-ES" dirty="0">
                <a:solidFill>
                  <a:schemeClr val="tx1">
                    <a:lumMod val="65000"/>
                    <a:lumOff val="35000"/>
                  </a:schemeClr>
                </a:solidFill>
                <a:latin typeface="Verdana Normal" charset="0"/>
                <a:ea typeface="Verdana Normal" charset="0"/>
                <a:cs typeface="Verdana Normal" charset="0"/>
              </a:rPr>
              <a:t>Esquema propuesta metodológica</a:t>
            </a:r>
          </a:p>
          <a:p>
            <a:r>
              <a:rPr lang="es-ES" sz="1400" dirty="0">
                <a:solidFill>
                  <a:srgbClr val="C00000"/>
                </a:solidFill>
                <a:latin typeface="Verdana Normal" charset="0"/>
                <a:ea typeface="Verdana Normal" charset="0"/>
                <a:cs typeface="Verdana Normal" charset="0"/>
              </a:rPr>
              <a:t>Sigue el siguiente índice para presentar la candidatura</a:t>
            </a:r>
            <a:endParaRPr lang="es-ES_tradnl" sz="1400" dirty="0">
              <a:solidFill>
                <a:srgbClr val="C00000"/>
              </a:solidFill>
              <a:latin typeface="Verdana Normal" charset="0"/>
              <a:ea typeface="Verdana Normal" charset="0"/>
              <a:cs typeface="Verdana Normal" charset="0"/>
            </a:endParaRPr>
          </a:p>
        </p:txBody>
      </p:sp>
      <p:sp>
        <p:nvSpPr>
          <p:cNvPr id="26" name="Paralelogramo 25">
            <a:extLst>
              <a:ext uri="{FF2B5EF4-FFF2-40B4-BE49-F238E27FC236}">
                <a16:creationId xmlns:a16="http://schemas.microsoft.com/office/drawing/2014/main" id="{88F2BB67-78BB-9C49-8B88-2FB629183A41}"/>
              </a:ext>
            </a:extLst>
          </p:cNvPr>
          <p:cNvSpPr/>
          <p:nvPr/>
        </p:nvSpPr>
        <p:spPr>
          <a:xfrm>
            <a:off x="3815184" y="2425399"/>
            <a:ext cx="6563256" cy="328572"/>
          </a:xfrm>
          <a:prstGeom prst="parallelogram">
            <a:avLst>
              <a:gd name="adj" fmla="val 15183"/>
            </a:avLst>
          </a:prstGeom>
          <a:solidFill>
            <a:schemeClr val="tx1">
              <a:lumMod val="50000"/>
              <a:lumOff val="5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dirty="0">
                <a:ln w="22860">
                  <a:noFill/>
                </a:ln>
                <a:solidFill>
                  <a:schemeClr val="bg1"/>
                </a:solidFill>
                <a:latin typeface="Verdana Normal" charset="0"/>
                <a:ea typeface="Verdana Normal" charset="0"/>
                <a:cs typeface="Verdana Normal" charset="0"/>
              </a:rPr>
              <a:t>3. Necesidades a las que responde la metodología</a:t>
            </a:r>
          </a:p>
        </p:txBody>
      </p:sp>
      <p:sp>
        <p:nvSpPr>
          <p:cNvPr id="27" name="Paralelogramo 26">
            <a:extLst>
              <a:ext uri="{FF2B5EF4-FFF2-40B4-BE49-F238E27FC236}">
                <a16:creationId xmlns:a16="http://schemas.microsoft.com/office/drawing/2014/main" id="{5EF56D35-2801-794A-BDCA-A367005670AD}"/>
              </a:ext>
            </a:extLst>
          </p:cNvPr>
          <p:cNvSpPr/>
          <p:nvPr/>
        </p:nvSpPr>
        <p:spPr>
          <a:xfrm>
            <a:off x="3746604" y="2870470"/>
            <a:ext cx="4985916" cy="328572"/>
          </a:xfrm>
          <a:prstGeom prst="parallelogram">
            <a:avLst>
              <a:gd name="adj" fmla="val 15183"/>
            </a:avLst>
          </a:prstGeom>
          <a:solidFill>
            <a:schemeClr val="tx1">
              <a:lumMod val="50000"/>
              <a:lumOff val="5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dirty="0">
                <a:ln w="22860">
                  <a:noFill/>
                </a:ln>
                <a:solidFill>
                  <a:schemeClr val="bg1"/>
                </a:solidFill>
                <a:latin typeface="Verdana Normal" charset="0"/>
                <a:ea typeface="Verdana Normal" charset="0"/>
                <a:cs typeface="Verdana Normal" charset="0"/>
              </a:rPr>
              <a:t>4. Objetivos y resultados</a:t>
            </a:r>
          </a:p>
        </p:txBody>
      </p:sp>
      <p:sp>
        <p:nvSpPr>
          <p:cNvPr id="28" name="Paralelogramo 27">
            <a:extLst>
              <a:ext uri="{FF2B5EF4-FFF2-40B4-BE49-F238E27FC236}">
                <a16:creationId xmlns:a16="http://schemas.microsoft.com/office/drawing/2014/main" id="{6F806D3A-3980-F04A-916A-4107421205D0}"/>
              </a:ext>
            </a:extLst>
          </p:cNvPr>
          <p:cNvSpPr/>
          <p:nvPr/>
        </p:nvSpPr>
        <p:spPr>
          <a:xfrm>
            <a:off x="3683052" y="3327289"/>
            <a:ext cx="4985916" cy="328572"/>
          </a:xfrm>
          <a:prstGeom prst="parallelogram">
            <a:avLst>
              <a:gd name="adj" fmla="val 15183"/>
            </a:avLst>
          </a:prstGeom>
          <a:solidFill>
            <a:schemeClr val="tx1">
              <a:lumMod val="50000"/>
              <a:lumOff val="5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dirty="0">
                <a:ln w="22860">
                  <a:noFill/>
                </a:ln>
                <a:solidFill>
                  <a:schemeClr val="bg1"/>
                </a:solidFill>
                <a:latin typeface="Verdana Normal" charset="0"/>
                <a:ea typeface="Verdana Normal" charset="0"/>
                <a:cs typeface="Verdana Normal" charset="0"/>
              </a:rPr>
              <a:t>5. Alcance</a:t>
            </a:r>
          </a:p>
        </p:txBody>
      </p:sp>
      <p:sp>
        <p:nvSpPr>
          <p:cNvPr id="29" name="Paralelogramo 28">
            <a:extLst>
              <a:ext uri="{FF2B5EF4-FFF2-40B4-BE49-F238E27FC236}">
                <a16:creationId xmlns:a16="http://schemas.microsoft.com/office/drawing/2014/main" id="{A03A56A8-F4E2-A14D-B87A-F9FB44DAB727}"/>
              </a:ext>
            </a:extLst>
          </p:cNvPr>
          <p:cNvSpPr/>
          <p:nvPr/>
        </p:nvSpPr>
        <p:spPr>
          <a:xfrm>
            <a:off x="3615159" y="3812388"/>
            <a:ext cx="5683146" cy="328572"/>
          </a:xfrm>
          <a:prstGeom prst="parallelogram">
            <a:avLst>
              <a:gd name="adj" fmla="val 15183"/>
            </a:avLst>
          </a:prstGeom>
          <a:solidFill>
            <a:schemeClr val="tx1">
              <a:lumMod val="50000"/>
              <a:lumOff val="5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dirty="0">
                <a:ln w="22860">
                  <a:noFill/>
                </a:ln>
                <a:solidFill>
                  <a:schemeClr val="bg1"/>
                </a:solidFill>
                <a:latin typeface="Verdana Normal" charset="0"/>
                <a:ea typeface="Verdana Normal" charset="0"/>
                <a:cs typeface="Verdana Normal" charset="0"/>
              </a:rPr>
              <a:t>6. Pasos a seguir para su implementación</a:t>
            </a:r>
          </a:p>
        </p:txBody>
      </p:sp>
      <p:sp>
        <p:nvSpPr>
          <p:cNvPr id="30" name="Paralelogramo 29">
            <a:extLst>
              <a:ext uri="{FF2B5EF4-FFF2-40B4-BE49-F238E27FC236}">
                <a16:creationId xmlns:a16="http://schemas.microsoft.com/office/drawing/2014/main" id="{12C69457-A9E4-DC4C-BF0B-7DF3999B657C}"/>
              </a:ext>
            </a:extLst>
          </p:cNvPr>
          <p:cNvSpPr/>
          <p:nvPr/>
        </p:nvSpPr>
        <p:spPr>
          <a:xfrm>
            <a:off x="3532656" y="4272070"/>
            <a:ext cx="7661366" cy="328572"/>
          </a:xfrm>
          <a:prstGeom prst="parallelogram">
            <a:avLst>
              <a:gd name="adj" fmla="val 15183"/>
            </a:avLst>
          </a:prstGeom>
          <a:solidFill>
            <a:schemeClr val="tx1">
              <a:lumMod val="50000"/>
              <a:lumOff val="5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dirty="0">
                <a:ln w="22860">
                  <a:noFill/>
                </a:ln>
                <a:solidFill>
                  <a:schemeClr val="bg1"/>
                </a:solidFill>
                <a:latin typeface="Verdana Normal" charset="0"/>
                <a:ea typeface="Verdana Normal" charset="0"/>
                <a:cs typeface="Verdana Normal" charset="0"/>
              </a:rPr>
              <a:t>7. Tecnologías/herramientas para impulsar la metodología</a:t>
            </a:r>
          </a:p>
        </p:txBody>
      </p:sp>
      <p:sp>
        <p:nvSpPr>
          <p:cNvPr id="31" name="Paralelogramo 30">
            <a:extLst>
              <a:ext uri="{FF2B5EF4-FFF2-40B4-BE49-F238E27FC236}">
                <a16:creationId xmlns:a16="http://schemas.microsoft.com/office/drawing/2014/main" id="{BA94FC4B-E691-084E-AFAC-1FECC4726872}"/>
              </a:ext>
            </a:extLst>
          </p:cNvPr>
          <p:cNvSpPr/>
          <p:nvPr/>
        </p:nvSpPr>
        <p:spPr>
          <a:xfrm>
            <a:off x="3450644" y="4748428"/>
            <a:ext cx="5191656" cy="328572"/>
          </a:xfrm>
          <a:prstGeom prst="parallelogram">
            <a:avLst>
              <a:gd name="adj" fmla="val 15183"/>
            </a:avLst>
          </a:prstGeom>
          <a:solidFill>
            <a:schemeClr val="tx1">
              <a:lumMod val="50000"/>
              <a:lumOff val="5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600" dirty="0">
                <a:ln w="22860">
                  <a:noFill/>
                </a:ln>
                <a:solidFill>
                  <a:schemeClr val="bg1"/>
                </a:solidFill>
                <a:latin typeface="Verdana Normal" charset="0"/>
                <a:ea typeface="Verdana Normal" charset="0"/>
                <a:cs typeface="Verdana Normal" charset="0"/>
              </a:rPr>
              <a:t>8. Aspectos diferenciales:</a:t>
            </a:r>
          </a:p>
        </p:txBody>
      </p:sp>
      <p:sp>
        <p:nvSpPr>
          <p:cNvPr id="32" name="Paralelogramo 31">
            <a:extLst>
              <a:ext uri="{FF2B5EF4-FFF2-40B4-BE49-F238E27FC236}">
                <a16:creationId xmlns:a16="http://schemas.microsoft.com/office/drawing/2014/main" id="{F5156689-0F30-1246-AFB7-E3847E823FA7}"/>
              </a:ext>
            </a:extLst>
          </p:cNvPr>
          <p:cNvSpPr/>
          <p:nvPr/>
        </p:nvSpPr>
        <p:spPr>
          <a:xfrm>
            <a:off x="3378064" y="5199377"/>
            <a:ext cx="5191656" cy="328573"/>
          </a:xfrm>
          <a:prstGeom prst="parallelogram">
            <a:avLst>
              <a:gd name="adj" fmla="val 15183"/>
            </a:avLst>
          </a:prstGeom>
          <a:solidFill>
            <a:schemeClr val="tx1">
              <a:lumMod val="50000"/>
              <a:lumOff val="5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600" dirty="0">
                <a:ln w="22860">
                  <a:noFill/>
                </a:ln>
                <a:solidFill>
                  <a:schemeClr val="bg1"/>
                </a:solidFill>
                <a:latin typeface="Verdana Normal" charset="0"/>
                <a:ea typeface="Verdana Normal" charset="0"/>
                <a:cs typeface="Verdana Normal" charset="0"/>
              </a:rPr>
              <a:t>9. Profesionales expertos en la materia</a:t>
            </a:r>
          </a:p>
        </p:txBody>
      </p:sp>
      <p:sp>
        <p:nvSpPr>
          <p:cNvPr id="33" name="Paralelogramo 32">
            <a:extLst>
              <a:ext uri="{FF2B5EF4-FFF2-40B4-BE49-F238E27FC236}">
                <a16:creationId xmlns:a16="http://schemas.microsoft.com/office/drawing/2014/main" id="{CA1DFA8D-5208-7B40-B781-C4A127B9DAF9}"/>
              </a:ext>
            </a:extLst>
          </p:cNvPr>
          <p:cNvSpPr/>
          <p:nvPr/>
        </p:nvSpPr>
        <p:spPr>
          <a:xfrm>
            <a:off x="3300490" y="5690195"/>
            <a:ext cx="5191656" cy="343478"/>
          </a:xfrm>
          <a:prstGeom prst="parallelogram">
            <a:avLst>
              <a:gd name="adj" fmla="val 15183"/>
            </a:avLst>
          </a:prstGeom>
          <a:solidFill>
            <a:schemeClr val="tx1">
              <a:lumMod val="50000"/>
              <a:lumOff val="5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600" dirty="0">
                <a:ln w="22860">
                  <a:noFill/>
                </a:ln>
                <a:solidFill>
                  <a:schemeClr val="bg1"/>
                </a:solidFill>
                <a:latin typeface="Verdana Normal" charset="0"/>
                <a:ea typeface="Verdana Normal" charset="0"/>
                <a:cs typeface="Verdana Normal" charset="0"/>
              </a:rPr>
              <a:t>10. Principales casos de éxito</a:t>
            </a:r>
          </a:p>
        </p:txBody>
      </p:sp>
      <p:sp>
        <p:nvSpPr>
          <p:cNvPr id="17" name="Paralelogramo 16">
            <a:extLst>
              <a:ext uri="{FF2B5EF4-FFF2-40B4-BE49-F238E27FC236}">
                <a16:creationId xmlns:a16="http://schemas.microsoft.com/office/drawing/2014/main" id="{5F41262A-C9E2-CB4F-979E-5549637EA064}"/>
              </a:ext>
            </a:extLst>
          </p:cNvPr>
          <p:cNvSpPr/>
          <p:nvPr/>
        </p:nvSpPr>
        <p:spPr>
          <a:xfrm>
            <a:off x="-370701" y="1633017"/>
            <a:ext cx="3616472" cy="1382032"/>
          </a:xfrm>
          <a:prstGeom prst="parallelogram">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_tradnl" sz="3200" dirty="0">
                <a:latin typeface="Verdana" charset="0"/>
                <a:ea typeface="Verdana" charset="0"/>
                <a:cs typeface="Verdana" charset="0"/>
              </a:rPr>
              <a:t>Propuesta</a:t>
            </a:r>
          </a:p>
          <a:p>
            <a:r>
              <a:rPr lang="es-ES" sz="3200" dirty="0">
                <a:latin typeface="Verdana" charset="0"/>
                <a:ea typeface="Verdana" charset="0"/>
                <a:cs typeface="Verdana" charset="0"/>
              </a:rPr>
              <a:t>metodología</a:t>
            </a:r>
            <a:endParaRPr lang="es-ES_tradnl" sz="3200" dirty="0">
              <a:latin typeface="Verdana" charset="0"/>
              <a:ea typeface="Verdana" charset="0"/>
              <a:cs typeface="Verdana" charset="0"/>
            </a:endParaRPr>
          </a:p>
        </p:txBody>
      </p:sp>
    </p:spTree>
    <p:extLst>
      <p:ext uri="{BB962C8B-B14F-4D97-AF65-F5344CB8AC3E}">
        <p14:creationId xmlns:p14="http://schemas.microsoft.com/office/powerpoint/2010/main" val="328632965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ZO Candidatura DEC Selección 2020. Ejemplo arquetipos" id="{856675C1-0141-5146-BBE8-32DF82DDFED1}" vid="{4B56D0EF-8565-C649-B0AC-B28735A09D29}"/>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IZO Candidatura DEC Selección 2020. Ejemplo arquetipos</Template>
  <TotalTime>17</TotalTime>
  <Words>3926</Words>
  <Application>Microsoft Office PowerPoint</Application>
  <PresentationFormat>Panorámica</PresentationFormat>
  <Paragraphs>304</Paragraphs>
  <Slides>23</Slides>
  <Notes>23</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23</vt:i4>
      </vt:variant>
    </vt:vector>
  </HeadingPairs>
  <TitlesOfParts>
    <vt:vector size="30" baseType="lpstr">
      <vt:lpstr>Arial</vt:lpstr>
      <vt:lpstr>Calibri</vt:lpstr>
      <vt:lpstr>Symbol</vt:lpstr>
      <vt:lpstr>Verdana</vt:lpstr>
      <vt:lpstr>Verdana Negrita</vt:lpstr>
      <vt:lpstr>Verdana Normal</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 Microsoft Office</dc:creator>
  <cp:lastModifiedBy>Lara Díez</cp:lastModifiedBy>
  <cp:revision>4</cp:revision>
  <dcterms:created xsi:type="dcterms:W3CDTF">2019-11-12T16:25:25Z</dcterms:created>
  <dcterms:modified xsi:type="dcterms:W3CDTF">2019-11-13T14:38:26Z</dcterms:modified>
</cp:coreProperties>
</file>