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797675" cy="9926638"/>
  <p:custDataLst>
    <p:tags r:id="rId4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C5C5C"/>
    <a:srgbClr val="FAEEC3"/>
    <a:srgbClr val="F2DE8A"/>
    <a:srgbClr val="E9CD49"/>
    <a:srgbClr val="C6AA3D"/>
    <a:srgbClr val="AB8933"/>
    <a:srgbClr val="FAECDB"/>
    <a:srgbClr val="EDDABD"/>
    <a:srgbClr val="CFB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dk2"/>
          </a:solidFill>
        </a:fill>
      </a:tcStyle>
    </a:band1H>
    <a:firstCol>
      <a:tcTxStyle b="on"/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accent3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52" autoAdjust="0"/>
  </p:normalViewPr>
  <p:slideViewPr>
    <p:cSldViewPr snapToGrid="0">
      <p:cViewPr varScale="1">
        <p:scale>
          <a:sx n="100" d="100"/>
          <a:sy n="100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7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BainLogo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37" y="4998212"/>
            <a:ext cx="3240000" cy="4050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34963" y="5077602"/>
            <a:ext cx="8848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>
              <a:buNone/>
            </a:pPr>
            <a:r>
              <a:rPr lang="en-US" sz="1600" b="1" cap="all" spc="300" baseline="0">
                <a:solidFill>
                  <a:schemeClr val="tx1"/>
                </a:solidFill>
              </a:rPr>
              <a:t>Draft</a:t>
            </a:r>
          </a:p>
        </p:txBody>
      </p:sp>
      <p:cxnSp>
        <p:nvCxnSpPr>
          <p:cNvPr id="5" name="SeparatorLine"/>
          <p:cNvCxnSpPr/>
          <p:nvPr userDrawn="1"/>
        </p:nvCxnSpPr>
        <p:spPr>
          <a:xfrm>
            <a:off x="0" y="4873803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lientLogo"/>
          <p:cNvSpPr>
            <a:spLocks noGrp="1"/>
          </p:cNvSpPr>
          <p:nvPr>
            <p:ph type="pic" sz="quarter" idx="10"/>
          </p:nvPr>
        </p:nvSpPr>
        <p:spPr>
          <a:xfrm>
            <a:off x="8617039" y="3364443"/>
            <a:ext cx="3239999" cy="13996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/>
          </a:p>
        </p:txBody>
      </p:sp>
      <p:pic>
        <p:nvPicPr>
          <p:cNvPr id="8" name="Disclaimer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468" y="6547288"/>
            <a:ext cx="6407451" cy="274344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334965" y="2420938"/>
            <a:ext cx="11522075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2200">
                <a:solidFill>
                  <a:schemeClr val="bg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334964" y="1268413"/>
            <a:ext cx="11522075" cy="900112"/>
          </a:xfrm>
        </p:spPr>
        <p:txBody>
          <a:bodyPr anchor="b"/>
          <a:lstStyle>
            <a:lvl1pPr algn="l">
              <a:spcBef>
                <a:spcPct val="0"/>
              </a:spcBef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pos="208" userDrawn="1">
          <p15:clr>
            <a:srgbClr val="CCCCCC"/>
          </p15:clr>
        </p15:guide>
        <p15:guide id="2" pos="747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pos="208" userDrawn="1">
          <p15:clr>
            <a:srgbClr val="CCCCCC"/>
          </p15:clr>
        </p15:guide>
        <p15:guide id="2" pos="747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8" name="BainLogo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37" y="4998212"/>
            <a:ext cx="3240000" cy="405000"/>
          </a:xfrm>
          <a:prstGeom prst="rect">
            <a:avLst/>
          </a:prstGeom>
        </p:spPr>
      </p:pic>
      <p:cxnSp>
        <p:nvCxnSpPr>
          <p:cNvPr id="39" name="SeparatorLine"/>
          <p:cNvCxnSpPr/>
          <p:nvPr userDrawn="1"/>
        </p:nvCxnSpPr>
        <p:spPr>
          <a:xfrm>
            <a:off x="0" y="5481638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323518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3453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../media/image1.emf" /><Relationship Id="rId6" Type="http://schemas.openxmlformats.org/officeDocument/2006/relationships/image" Target="../media/image3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version="2.3.3" type="branded" pageSize="widescreen" /&gt;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&lt;!--BTFPCONFIGURATION:3C627466703E0D0A20203C74656D706C6174652076657273696F6E3D22322E332E342220747970653D226272616E64656422207061676553697A653D227769646573637265656E22202F3E0D0A3C2F627466703E--&gt;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  <a:endParaRPr lang="en-US" sz="100">
              <a:solidFill>
                <a:schemeClr val="bg1">
                  <a:alpha val="0"/>
                </a:schemeClr>
              </a:solidFill>
            </a:endParaRP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715975" y="6649694"/>
            <a:ext cx="141064" cy="1384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ts val="120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bg2"/>
                </a:solidFill>
                <a:latin typeface="+mn-lt"/>
              </a:rPr>
              <a:pPr marL="0" indent="0" algn="r" defTabSz="711200" rtl="0" eaLnBrk="1" latinLnBrk="0" hangingPunct="1">
                <a:spcBef>
                  <a:spcPts val="1200"/>
                </a:spcBef>
                <a:buNone/>
              </a:pPr>
              <a:t>1</a:t>
            </a:fld>
            <a:endParaRPr lang="en-US" sz="900" b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2" name="BainLogo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000" y="6654664"/>
            <a:ext cx="1152000" cy="144000"/>
          </a:xfrm>
          <a:prstGeom prst="rect">
            <a:avLst/>
          </a:prstGeom>
        </p:spPr>
      </p:pic>
      <p:sp>
        <p:nvSpPr>
          <p:cNvPr id="8" name="CreatedFooter"/>
          <p:cNvSpPr/>
          <p:nvPr userDrawn="1"/>
        </p:nvSpPr>
        <p:spPr>
          <a:xfrm>
            <a:off x="8263033" y="6642830"/>
            <a:ext cx="1368171" cy="2573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0" indent="0" algn="ctr" defTabSz="711200" rtl="0" eaLnBrk="1" latinLnBrk="0" hangingPunct="1">
              <a:spcBef>
                <a:spcPts val="1200"/>
              </a:spcBef>
              <a:buNone/>
            </a:pPr>
            <a:r>
              <a:rPr lang="es-ES" sz="600">
                <a:solidFill>
                  <a:srgbClr val="FFFFFF"/>
                </a:solidFill>
              </a:rPr>
              <a:t>% de participación en la encuesta por nivel</a:t>
            </a:r>
            <a:endParaRPr lang="en-US" sz="600">
              <a:solidFill>
                <a:srgbClr val="FFFFFF"/>
              </a:solidFill>
            </a:endParaRPr>
          </a:p>
        </p:txBody>
      </p:sp>
      <p:sp>
        <p:nvSpPr>
          <p:cNvPr id="7" name="OfficeCode"/>
          <p:cNvSpPr/>
          <p:nvPr userDrawn="1"/>
        </p:nvSpPr>
        <p:spPr>
          <a:xfrm>
            <a:off x="7348519" y="6642830"/>
            <a:ext cx="288036" cy="16503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0" indent="0" algn="ctr" defTabSz="711200" rtl="0" eaLnBrk="1" latinLnBrk="0" hangingPunct="1">
              <a:spcBef>
                <a:spcPts val="1200"/>
              </a:spcBef>
              <a:buNone/>
            </a:pPr>
            <a:r>
              <a:rPr lang="en-US" sz="600">
                <a:solidFill>
                  <a:srgbClr val="FFFFFF"/>
                </a:solidFill>
              </a:rPr>
              <a:t>MAD</a:t>
            </a:r>
            <a:endParaRPr lang="en-US" sz="600">
              <a:solidFill>
                <a:srgbClr val="FFFFFF"/>
              </a:solidFill>
            </a:endParaRPr>
          </a:p>
        </p:txBody>
      </p:sp>
      <p:pic>
        <p:nvPicPr>
          <p:cNvPr id="14" name="Disclaime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6547" y="6641266"/>
            <a:ext cx="6407451" cy="176799"/>
          </a:xfrm>
          <a:prstGeom prst="rect">
            <a:avLst/>
          </a:prstGeom>
        </p:spPr>
      </p:pic>
      <p:cxnSp>
        <p:nvCxnSpPr>
          <p:cNvPr id="20" name="FooterSeparatorLine"/>
          <p:cNvCxnSpPr/>
          <p:nvPr userDrawn="1"/>
        </p:nvCxnSpPr>
        <p:spPr>
          <a:xfrm>
            <a:off x="0" y="6598800"/>
            <a:ext cx="11857037" cy="0"/>
          </a:xfrm>
          <a:prstGeom prst="line">
            <a:avLst/>
          </a:prstGeom>
          <a:ln w="9525" cap="flat">
            <a:solidFill>
              <a:schemeClr val="accent1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34435" y="1268413"/>
            <a:ext cx="11522603" cy="529272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cxnSp>
        <p:nvCxnSpPr>
          <p:cNvPr id="23" name="TitleSeparatorLine"/>
          <p:cNvCxnSpPr/>
          <p:nvPr userDrawn="1"/>
        </p:nvCxnSpPr>
        <p:spPr>
          <a:xfrm>
            <a:off x="0" y="873125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3" r:id="rId3"/>
    <p:sldLayoutId id="2147483655" r:id="rId4"/>
  </p:sldLayoutIdLst>
  <p:transition/>
  <p:timing/>
  <p:txStyles>
    <p:titleStyle>
      <a:lvl1pPr algn="l" defTabSz="7112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354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2563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7800" indent="-177800" algn="l" defTabSz="711200" rtl="0" eaLnBrk="1" latinLnBrk="0" hangingPunct="1">
        <a:spcBef>
          <a:spcPts val="1200"/>
        </a:spcBef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12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890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8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46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224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0" userDrawn="1">
          <p15:clr>
            <a:srgbClr val="D1D1D1"/>
          </p15:clr>
        </p15:guide>
        <p15:guide id="2" pos="211" userDrawn="1">
          <p15:clr>
            <a:srgbClr val="D1D1D1"/>
          </p15:clr>
        </p15:guide>
        <p15:guide id="4" orient="horz" pos="799" userDrawn="1">
          <p15:clr>
            <a:srgbClr val="D1D1D1"/>
          </p15:clr>
        </p15:guide>
        <p15:guide id="7" orient="horz" pos="4133" userDrawn="1">
          <p15:clr>
            <a:srgbClr val="D1D1D1"/>
          </p15:clr>
        </p15:guide>
        <p15:guide id="8" pos="7469" userDrawn="1">
          <p15:clr>
            <a:srgbClr val="D1D1D1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tags" Target="../tags/tag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.xml" /><Relationship Id="rId3" Type="http://schemas.openxmlformats.org/officeDocument/2006/relationships/tags" Target="../tags/tag5.xml" /><Relationship Id="rId4" Type="http://schemas.openxmlformats.org/officeDocument/2006/relationships/tags" Target="../tags/tag6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5B48-2721-46D3-A40F-0F6AEEC7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% de participación en la encuesta por nivel organizacional y por sector</a:t>
            </a:r>
            <a:endParaRPr lang="en-US"/>
          </a:p>
        </p:txBody>
      </p:sp>
      <p:graphicFrame>
        <p:nvGraphicFramePr>
          <p:cNvPr id="3" name="btfpTable422000">
            <a:extLst>
              <a:ext uri="{FF2B5EF4-FFF2-40B4-BE49-F238E27FC236}">
                <a16:creationId xmlns:a16="http://schemas.microsoft.com/office/drawing/2014/main" id="{67C22B8F-9CA0-4B13-B943-CE24BCB1EB68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3045500"/>
              </p:ext>
            </p:extLst>
          </p:nvPr>
        </p:nvGraphicFramePr>
        <p:xfrm>
          <a:off x="330199" y="1270000"/>
          <a:ext cx="11531598" cy="490728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1921933">
                  <a:extLst>
                    <a:ext uri="{9D8B030D-6E8A-4147-A177-3AD203B41FA5}">
                      <a16:colId xmlns:a16="http://schemas.microsoft.com/office/drawing/2014/main" val="4138818016"/>
                    </a:ext>
                  </a:extLst>
                </a:gridCol>
                <a:gridCol w="1921933">
                  <a:extLst>
                    <a:ext uri="{9D8B030D-6E8A-4147-A177-3AD203B41FA5}">
                      <a16:colId xmlns:a16="http://schemas.microsoft.com/office/drawing/2014/main" val="2789611851"/>
                    </a:ext>
                  </a:extLst>
                </a:gridCol>
                <a:gridCol w="1921933">
                  <a:extLst>
                    <a:ext uri="{9D8B030D-6E8A-4147-A177-3AD203B41FA5}">
                      <a16:colId xmlns:a16="http://schemas.microsoft.com/office/drawing/2014/main" val="3888280243"/>
                    </a:ext>
                  </a:extLst>
                </a:gridCol>
                <a:gridCol w="1921933">
                  <a:extLst>
                    <a:ext uri="{9D8B030D-6E8A-4147-A177-3AD203B41FA5}">
                      <a16:colId xmlns:a16="http://schemas.microsoft.com/office/drawing/2014/main" val="3136047111"/>
                    </a:ext>
                  </a:extLst>
                </a:gridCol>
                <a:gridCol w="1921933">
                  <a:extLst>
                    <a:ext uri="{9D8B030D-6E8A-4147-A177-3AD203B41FA5}">
                      <a16:colId xmlns:a16="http://schemas.microsoft.com/office/drawing/2014/main" val="420536631"/>
                    </a:ext>
                  </a:extLst>
                </a:gridCol>
                <a:gridCol w="1921933">
                  <a:extLst>
                    <a:ext uri="{9D8B030D-6E8A-4147-A177-3AD203B41FA5}">
                      <a16:colId xmlns:a16="http://schemas.microsoft.com/office/drawing/2014/main" val="2725283284"/>
                    </a:ext>
                  </a:extLst>
                </a:gridCol>
              </a:tblGrid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spcBef>
                          <a:spcPct val="0"/>
                        </a:spcBef>
                        <a:buFontTx/>
                        <a:buNone/>
                      </a:pPr>
                      <a:endParaRPr lang="es-ES" sz="1100" noProof="0"/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Alta dirección </a:t>
                      </a:r>
                    </a:p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i="1" noProof="0"/>
                        <a:t>(i.e. Primera capa de dirección)</a:t>
                      </a:r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Mando intermedio </a:t>
                      </a:r>
                    </a:p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i="1" noProof="0"/>
                        <a:t>(i.e. Reporte directo a alta dirección)</a:t>
                      </a:r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Operario / Técnico </a:t>
                      </a:r>
                    </a:p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i="1" noProof="0"/>
                        <a:t>(i.e. Empleado especializado en el sector)</a:t>
                      </a:r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Comercial / Atención al cliente </a:t>
                      </a:r>
                    </a:p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i="1" noProof="0"/>
                        <a:t>(i.e. Venta del producto / servicio)</a:t>
                      </a:r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Administrativo / Soporte </a:t>
                      </a:r>
                      <a:r>
                        <a:rPr lang="es-ES" sz="1100" i="1" noProof="0"/>
                        <a:t>(ej. Financiero, Marketing….)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5719391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Transporte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55835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Energía (comerc.)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4769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Formación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82958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Banca y SSFF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97971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Distribución de moda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69259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Hostelería y turismo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8112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Seguros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372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Alimentación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85785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Telefonía móvil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2769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Informática y electrónica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38021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Automoción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1504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Distribución generalista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70445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Electro-domésticos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315504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Restauración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30%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09252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Bebidas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298622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Total</a:t>
                      </a:r>
                    </a:p>
                  </a:txBody>
                  <a:tcPr>
                    <a:solidFill>
                      <a:srgbClr val="D6D6D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b="1" noProof="0"/>
                        <a:t>8%</a:t>
                      </a:r>
                    </a:p>
                  </a:txBody>
                  <a:tcPr>
                    <a:solidFill>
                      <a:srgbClr val="D6D6D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b="1" noProof="0"/>
                        <a:t>30%</a:t>
                      </a:r>
                    </a:p>
                  </a:txBody>
                  <a:tcPr>
                    <a:solidFill>
                      <a:srgbClr val="D6D6D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b="1" noProof="0"/>
                        <a:t>34%</a:t>
                      </a:r>
                      <a:endParaRPr lang="es-ES" sz="1100" b="1" noProof="0"/>
                    </a:p>
                  </a:txBody>
                  <a:tcPr>
                    <a:solidFill>
                      <a:srgbClr val="D6D6D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b="1" noProof="0"/>
                        <a:t>16%</a:t>
                      </a:r>
                      <a:endParaRPr lang="es-ES" sz="1100" b="1" noProof="0"/>
                    </a:p>
                  </a:txBody>
                  <a:tcPr>
                    <a:solidFill>
                      <a:srgbClr val="D6D6D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b="1" noProof="0"/>
                        <a:t>11%</a:t>
                      </a:r>
                    </a:p>
                  </a:txBody>
                  <a:tcPr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26609"/>
                  </a:ext>
                </a:extLst>
              </a:tr>
            </a:tbl>
          </a:graphicData>
        </a:graphic>
      </p:graphicFrame>
      <p:grpSp>
        <p:nvGrpSpPr>
          <p:cNvPr id="4" name="btfpRunningAgenda1Level850584">
            <a:extLst>
              <a:ext uri="{FF2B5EF4-FFF2-40B4-BE49-F238E27FC236}">
                <a16:creationId xmlns:a16="http://schemas.microsoft.com/office/drawing/2014/main" id="{96764092-E6F7-4FDD-99E5-FC42B52C8886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-8" y="944429"/>
            <a:ext cx="4090699" cy="257442"/>
            <a:chOff x="-8" y="944429"/>
            <a:chExt cx="4090699" cy="257442"/>
          </a:xfrm>
        </p:grpSpPr>
        <p:sp>
          <p:nvSpPr>
            <p:cNvPr id="5" name="btfpRunningAgenda1LevelBarLeft850584">
              <a:extLst>
                <a:ext uri="{FF2B5EF4-FFF2-40B4-BE49-F238E27FC236}">
                  <a16:creationId xmlns:a16="http://schemas.microsoft.com/office/drawing/2014/main" id="{EA29A30B-DC11-423B-8731-B9658B1EC0C2}"/>
                </a:ext>
              </a:extLst>
            </p:cNvPr>
            <p:cNvSpPr/>
            <p:nvPr/>
          </p:nvSpPr>
          <p:spPr bwMode="gray">
            <a:xfrm>
              <a:off x="-8" y="944429"/>
              <a:ext cx="4090699" cy="257442"/>
            </a:xfrm>
            <a:custGeom>
              <a:gdLst>
                <a:gd name="connsiteX0" fmla="*/ 4090699 w 4090699"/>
                <a:gd name="connsiteY0" fmla="*/ 0 h 257442"/>
                <a:gd name="connsiteX1" fmla="*/ 4035978 w 4090699"/>
                <a:gd name="connsiteY1" fmla="*/ 257442 h 257442"/>
                <a:gd name="connsiteX2" fmla="*/ 0 w 4090699"/>
                <a:gd name="connsiteY2" fmla="*/ 257442 h 257442"/>
                <a:gd name="connsiteX3" fmla="*/ 0 w 4090699"/>
                <a:gd name="connsiteY3" fmla="*/ 0 h 25744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0699" h="257442">
                  <a:moveTo>
                    <a:pt x="4090699" y="0"/>
                  </a:moveTo>
                  <a:lnTo>
                    <a:pt x="4035978" y="257442"/>
                  </a:lnTo>
                  <a:lnTo>
                    <a:pt x="0" y="2574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C5C"/>
            </a:solid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s-ES" sz="1600">
                <a:solidFill>
                  <a:schemeClr val="tx1"/>
                </a:solidFill>
              </a:endParaRPr>
            </a:p>
          </p:txBody>
        </p:sp>
        <p:sp>
          <p:nvSpPr>
            <p:cNvPr id="6" name="btfpRunningAgenda1LevelTextLeft850584">
              <a:extLst>
                <a:ext uri="{FF2B5EF4-FFF2-40B4-BE49-F238E27FC236}">
                  <a16:creationId xmlns:a16="http://schemas.microsoft.com/office/drawing/2014/main" id="{B4EB1550-2800-490C-A890-D9ED1F8CF5F6}"/>
                </a:ext>
              </a:extLst>
            </p:cNvPr>
            <p:cNvSpPr txBox="1"/>
            <p:nvPr/>
          </p:nvSpPr>
          <p:spPr bwMode="gray">
            <a:xfrm>
              <a:off x="-8" y="944429"/>
              <a:ext cx="4035978" cy="257442"/>
            </a:xfrm>
            <a:prstGeom prst="rect">
              <a:avLst/>
            </a:prstGeom>
            <a:noFill/>
          </p:spPr>
          <p:txBody>
            <a:bodyPr vert="horz" wrap="none" lIns="360363" tIns="36036" rIns="360363" bIns="36036" rtlCol="0" anchor="t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s-ES" sz="1200" b="1" cap="all" spc="450">
                  <a:solidFill>
                    <a:srgbClr val="FFFFFF"/>
                  </a:solidFill>
                </a:rPr>
                <a:t>Encuestas a empleados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xmlns:p14="http://schemas.microsoft.com/office/powerpoint/2010/main" val="275730214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7EE6-D446-422D-A603-B2F7E4E2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Perfil de las empresas participantes en el estudio</a:t>
            </a:r>
            <a:endParaRPr lang="en-US"/>
          </a:p>
        </p:txBody>
      </p:sp>
      <p:grpSp>
        <p:nvGrpSpPr>
          <p:cNvPr id="3" name="btfpRunningAgenda1Level850584">
            <a:extLst>
              <a:ext uri="{FF2B5EF4-FFF2-40B4-BE49-F238E27FC236}">
                <a16:creationId xmlns:a16="http://schemas.microsoft.com/office/drawing/2014/main" id="{45D370D2-E0FD-48A3-AD60-8C7A10F022A8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-8" y="944429"/>
            <a:ext cx="7577935" cy="257442"/>
            <a:chOff x="-8" y="944429"/>
            <a:chExt cx="7577935" cy="257442"/>
          </a:xfrm>
        </p:grpSpPr>
        <p:sp>
          <p:nvSpPr>
            <p:cNvPr id="4" name="btfpRunningAgenda1LevelBarLeft850584">
              <a:extLst>
                <a:ext uri="{FF2B5EF4-FFF2-40B4-BE49-F238E27FC236}">
                  <a16:creationId xmlns:a16="http://schemas.microsoft.com/office/drawing/2014/main" id="{98E99BC7-58F9-4E45-A0D7-C1CB39C49493}"/>
                </a:ext>
              </a:extLst>
            </p:cNvPr>
            <p:cNvSpPr/>
            <p:nvPr/>
          </p:nvSpPr>
          <p:spPr bwMode="gray">
            <a:xfrm>
              <a:off x="-8" y="944429"/>
              <a:ext cx="7577935" cy="257442"/>
            </a:xfrm>
            <a:custGeom>
              <a:gdLst>
                <a:gd name="connsiteX0" fmla="*/ 7577935 w 7577935"/>
                <a:gd name="connsiteY0" fmla="*/ 0 h 257442"/>
                <a:gd name="connsiteX1" fmla="*/ 7523214 w 7577935"/>
                <a:gd name="connsiteY1" fmla="*/ 257442 h 257442"/>
                <a:gd name="connsiteX2" fmla="*/ 0 w 7577935"/>
                <a:gd name="connsiteY2" fmla="*/ 257442 h 257442"/>
                <a:gd name="connsiteX3" fmla="*/ 0 w 7577935"/>
                <a:gd name="connsiteY3" fmla="*/ 0 h 25744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7935" h="257442">
                  <a:moveTo>
                    <a:pt x="7577935" y="0"/>
                  </a:moveTo>
                  <a:lnTo>
                    <a:pt x="7523214" y="257442"/>
                  </a:lnTo>
                  <a:lnTo>
                    <a:pt x="0" y="2574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C5C"/>
            </a:solid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s-ES" sz="1600">
                <a:solidFill>
                  <a:schemeClr val="tx1"/>
                </a:solidFill>
              </a:endParaRPr>
            </a:p>
          </p:txBody>
        </p:sp>
        <p:sp>
          <p:nvSpPr>
            <p:cNvPr id="5" name="btfpRunningAgenda1LevelTextLeft850584">
              <a:extLst>
                <a:ext uri="{FF2B5EF4-FFF2-40B4-BE49-F238E27FC236}">
                  <a16:creationId xmlns:a16="http://schemas.microsoft.com/office/drawing/2014/main" id="{385BCF10-8819-4DA0-ABFD-1B6A7A1427B1}"/>
                </a:ext>
              </a:extLst>
            </p:cNvPr>
            <p:cNvSpPr txBox="1"/>
            <p:nvPr/>
          </p:nvSpPr>
          <p:spPr bwMode="gray">
            <a:xfrm>
              <a:off x="-8" y="944429"/>
              <a:ext cx="7523214" cy="257442"/>
            </a:xfrm>
            <a:prstGeom prst="rect">
              <a:avLst/>
            </a:prstGeom>
            <a:noFill/>
          </p:spPr>
          <p:txBody>
            <a:bodyPr vert="horz" wrap="none" lIns="360363" tIns="36036" rIns="360363" bIns="36036" rtlCol="0" anchor="t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s-ES" sz="1200" b="1" cap="all" spc="450">
                  <a:solidFill>
                    <a:srgbClr val="FFFFFF"/>
                  </a:solidFill>
                </a:rPr>
                <a:t>Encuestas y entrevistas a Directivos de RR.HH.</a:t>
              </a:r>
            </a:p>
          </p:txBody>
        </p:sp>
      </p:grpSp>
      <p:graphicFrame>
        <p:nvGraphicFramePr>
          <p:cNvPr id="6" name="btfpTable422000">
            <a:extLst>
              <a:ext uri="{FF2B5EF4-FFF2-40B4-BE49-F238E27FC236}">
                <a16:creationId xmlns:a16="http://schemas.microsoft.com/office/drawing/2014/main" id="{DC63660A-F487-4E81-8871-AE149B55F087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77716901"/>
              </p:ext>
            </p:extLst>
          </p:nvPr>
        </p:nvGraphicFramePr>
        <p:xfrm>
          <a:off x="330199" y="1270000"/>
          <a:ext cx="6442076" cy="362712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3221038">
                  <a:extLst>
                    <a:ext uri="{9D8B030D-6E8A-4147-A177-3AD203B41FA5}">
                      <a16:colId xmlns:a16="http://schemas.microsoft.com/office/drawing/2014/main" val="4138818016"/>
                    </a:ext>
                  </a:extLst>
                </a:gridCol>
                <a:gridCol w="3221038">
                  <a:extLst>
                    <a:ext uri="{9D8B030D-6E8A-4147-A177-3AD203B41FA5}">
                      <a16:colId xmlns:a16="http://schemas.microsoft.com/office/drawing/2014/main" val="2789611851"/>
                    </a:ext>
                  </a:extLst>
                </a:gridCol>
              </a:tblGrid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noProof="0"/>
                        <a:t>Sector</a:t>
                      </a:r>
                    </a:p>
                  </a:txBody>
                  <a:tcPr anchor="b"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s-ES" sz="1100" i="1" noProof="0"/>
                        <a:t>% Participación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5719391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Formación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55835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Banca y SSFF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4769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Seguros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82958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Transporte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7%</a:t>
                      </a:r>
                      <a:endParaRPr lang="es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97971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Telefonía móvil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69259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Bebidas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8112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Distribución generalista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7%</a:t>
                      </a:r>
                      <a:endParaRPr lang="es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372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Energía (comerc.)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85785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Alimentación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  <a:endParaRPr lang="es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27690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Hostelería y turismo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38021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Distribución de moda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1504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Informática y electrónica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704456"/>
                  </a:ext>
                </a:extLst>
              </a:tr>
              <a:tr h="169333">
                <a:tc>
                  <a:txBody>
                    <a:bodyPr vert="horz" wrap="square"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100" noProof="0"/>
                        <a:t>Automoción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100" noProof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315504"/>
                  </a:ext>
                </a:extLst>
              </a:tr>
            </a:tbl>
          </a:graphicData>
        </a:graphic>
      </p:graphicFrame>
    </p:spTree>
    <p:custDataLst>
      <p:tags r:id="rId4"/>
    </p:custDataLst>
    <p:extLst>
      <p:ext uri="{BB962C8B-B14F-4D97-AF65-F5344CB8AC3E}">
        <p14:creationId xmlns:p14="http://schemas.microsoft.com/office/powerpoint/2010/main" val="367545758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BTFPLAYOUTENABLED" val="1"/>
</p:tagLst>
</file>

<file path=ppt/tags/tag2.xml><?xml version="1.0" encoding="utf-8"?>
<p:tagLst xmlns:p="http://schemas.openxmlformats.org/presentationml/2006/main">
  <p:tag name="BTFPLAYOUTENABLED" val="1"/>
</p:tagLst>
</file>

<file path=ppt/tags/tag3.xml><?xml version="1.0" encoding="utf-8"?>
<p:tagLst xmlns:p="http://schemas.openxmlformats.org/presentationml/2006/main">
  <p:tag name="BTFPLAYOUTCOLUMNS" val="1"/>
  <p:tag name="BTFPLAYOUTENABLED" val="1"/>
</p:tagLst>
</file>

<file path=ppt/tags/tag4.xml><?xml version="1.0" encoding="utf-8"?>
<p:tagLst xmlns:p="http://schemas.openxmlformats.org/presentationml/2006/main">
  <p:tag name="BTFPLAYOUTENABLED" val="1"/>
</p:tagLst>
</file>

<file path=ppt/tags/tag5.xml><?xml version="1.0" encoding="utf-8"?>
<p:tagLst xmlns:p="http://schemas.openxmlformats.org/presentationml/2006/main">
  <p:tag name="BTFPLAYOUTENABLED" val="0"/>
</p:tagLst>
</file>

<file path=ppt/tags/tag6.xml><?xml version="1.0" encoding="utf-8"?>
<p:tagLst xmlns:p="http://schemas.openxmlformats.org/presentationml/2006/main">
  <p:tag name="BTFPLAYOUTCOLUMNS" val="1"/>
  <p:tag name="BTFPLAYOUTENABLED" val="0"/>
</p:tagLst>
</file>

<file path=ppt/tags/tag7.xml><?xml version="1.0" encoding="utf-8"?>
<p:tagLst xmlns:p="http://schemas.openxmlformats.org/presentationml/2006/main">
  <p:tag name="AS_NET" val="4.0.30319.42000"/>
  <p:tag name="AS_OS" val="Microsoft Windows NT 10.0.17134.0"/>
  <p:tag name="AS_RELEASE_DATE" val="2018.09.12"/>
  <p:tag name="AS_TITLE" val="Aspose.Slides for .NET 4.0"/>
  <p:tag name="AS_VERSION" val="18.9"/>
  <p:tag name="MEKKOFORMATS" val="&lt;MekkoFormats&gt;&lt;NumberFormat DecimalSeparator=&quot;,&quot; ThousandSeparator=&quot;.&quot; NegativeNumberFormat=&quot;1&quot; /&gt;&lt;Font&gt;&lt;Output_Font_Name Default=&quot;Arial&quot; UsePPTTheme=&quot;True&quot; /&gt;&lt;/Font&gt;&lt;DateFormat CultureID=&quot;1033&quot; FormatString=&quot;M/d/yyyy&quot; /&gt;&lt;/MekkoFormats&gt;"/>
  <p:tag name="OFFICE" val="Madrid"/>
</p:tagLst>
</file>

<file path=ppt/theme/theme1.xml><?xml version="1.0" encoding="utf-8"?>
<a:theme xmlns:r="http://schemas.openxmlformats.org/officeDocument/2006/relationships" xmlns:a="http://schemas.openxmlformats.org/drawingml/2006/main" name="Bain Core">
  <a:themeElements>
    <a:clrScheme name="Bain">
      <a:dk1>
        <a:srgbClr val="000000"/>
      </a:dk1>
      <a:lt1>
        <a:srgbClr val="FFFFFF"/>
      </a:lt1>
      <a:dk2>
        <a:srgbClr val="D6D6D6"/>
      </a:dk2>
      <a:lt2>
        <a:srgbClr val="5C5C5C"/>
      </a:lt2>
      <a:accent1>
        <a:srgbClr val="B4B4B4"/>
      </a:accent1>
      <a:accent2>
        <a:srgbClr val="D6D6D6"/>
      </a:accent2>
      <a:accent3>
        <a:srgbClr val="CC0000"/>
      </a:accent3>
      <a:accent4>
        <a:srgbClr val="46647B"/>
      </a:accent4>
      <a:accent5>
        <a:srgbClr val="507867"/>
      </a:accent5>
      <a:accent6>
        <a:srgbClr val="973B74"/>
      </a:accent6>
      <a:hlink>
        <a:srgbClr val="46647B"/>
      </a:hlink>
      <a:folHlink>
        <a:srgbClr val="7891AA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Lst>
    <a:ext uri="{05A4C25C-085E-4340-85A3-A5531E510DB2}">
      <thm15:themeFamily xmlns:thm15="http://schemas.microsoft.com/office/thememl/2012/main" name="Bain Core On Screen Show (16_9).potx" id="{BF16324A-100D-43A3-989B-06855AF3057C}" vid="{05E5CB01-ABF8-49A0-9EED-8A582D469C1C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Bain Core On Screen Show (16_9)</Template>
  <Manager>Remove</Manager>
  <Company>Remove</Company>
  <PresentationFormat>Widescreen</PresentationFormat>
  <Paragraphs>4</Paragraphs>
  <Slides>2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Bain Core</vt:lpstr>
      <vt:lpstr>% de participación en la encuesta por nivel organizacional y por sector</vt:lpstr>
      <vt:lpstr>Perfil de las empresas participantes en el estudio</vt:lpstr>
    </vt:vector>
  </TitlesOfParts>
  <LinksUpToDate>0</LinksUpToDate>
  <SharedDoc>0</SharedDoc>
  <HyperlinksChanged>0</HyperlinksChanged>
  <Application>Aspose.Slides for .NET</Application>
  <AppVersion>18.0900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Remove</dc:title>
  <cp:category>Remove</cp:category>
  <cp:contentStatus>Remove</cp:contentStatus>
  <cp:contentType>Remove</cp:contentType>
  <dc:creator>Remove</dc:creator>
  <dc:description>Remove</dc:description>
  <cp:keywords>Remove</cp:keywords>
  <cp:lastModifiedBy>Remove</cp:lastModifiedBy>
  <cp:revision>1</cp:revision>
  <dcterms:created xsi:type="dcterms:W3CDTF">2021-04-23T10:05:52Z</dcterms:created>
  <dcterms:modified xsi:type="dcterms:W3CDTF">2021-04-23T10:05:52Z</dcterms:modified>
  <dc:subject>Remove</dc:subject>
</cp:coreProperties>
</file>